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89" r:id="rId4"/>
    <p:sldId id="290" r:id="rId5"/>
    <p:sldId id="291" r:id="rId6"/>
    <p:sldId id="292" r:id="rId7"/>
    <p:sldId id="293" r:id="rId8"/>
    <p:sldId id="294" r:id="rId9"/>
    <p:sldId id="298" r:id="rId10"/>
    <p:sldId id="295" r:id="rId11"/>
    <p:sldId id="297" r:id="rId12"/>
    <p:sldId id="296" r:id="rId13"/>
    <p:sldId id="258" r:id="rId14"/>
    <p:sldId id="259" r:id="rId15"/>
    <p:sldId id="261" r:id="rId16"/>
    <p:sldId id="262" r:id="rId17"/>
    <p:sldId id="260" r:id="rId18"/>
    <p:sldId id="263" r:id="rId19"/>
    <p:sldId id="272" r:id="rId20"/>
    <p:sldId id="273" r:id="rId21"/>
    <p:sldId id="274" r:id="rId22"/>
    <p:sldId id="275" r:id="rId23"/>
    <p:sldId id="264" r:id="rId24"/>
    <p:sldId id="277" r:id="rId25"/>
    <p:sldId id="278" r:id="rId26"/>
    <p:sldId id="280" r:id="rId27"/>
    <p:sldId id="281" r:id="rId28"/>
    <p:sldId id="279" r:id="rId29"/>
    <p:sldId id="283" r:id="rId30"/>
    <p:sldId id="284" r:id="rId31"/>
    <p:sldId id="285" r:id="rId32"/>
    <p:sldId id="286" r:id="rId33"/>
    <p:sldId id="276" r:id="rId34"/>
    <p:sldId id="287" r:id="rId35"/>
    <p:sldId id="288" r:id="rId36"/>
    <p:sldId id="266" r:id="rId37"/>
    <p:sldId id="26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084" y="-11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AB815E2-730F-4FB1-8F63-CADBEEC9D1FE}" type="datetimeFigureOut">
              <a:rPr lang="he-IL" smtClean="0"/>
              <a:pPr/>
              <a:t>כ"ו/חשון/תשע"ב</a:t>
            </a:fld>
            <a:endParaRPr lang="he-I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99DED39-C468-42BC-84A8-286E1E29E0A1}" type="slidenum">
              <a:rPr lang="he-IL" smtClean="0"/>
              <a:pPr/>
              <a:t>‹#›</a:t>
            </a:fld>
            <a:endParaRPr lang="he-IL"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xfrm>
            <a:off x="685800" y="4343400"/>
            <a:ext cx="5486400" cy="4114800"/>
          </a:xfrm>
          <a:noFill/>
          <a:ln/>
        </p:spPr>
        <p:txBody>
          <a:bodyPr/>
          <a:lstStyle/>
          <a:p>
            <a:pPr>
              <a:spcBef>
                <a:spcPct val="0"/>
              </a:spcBef>
            </a:pPr>
            <a:endParaRPr lang="he-IL" dirty="0" smtClean="0">
              <a:latin typeface="Arial" pitchFamily="34" charset="0"/>
              <a:ea typeface="ヒラギノ角ゴ Pro W3" pitchFamily="-109" charset="-128"/>
            </a:endParaRPr>
          </a:p>
        </p:txBody>
      </p:sp>
      <p:sp>
        <p:nvSpPr>
          <p:cNvPr id="18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EBF2449-7334-4A4A-81F6-FD89207A77A1}" type="slidenum">
              <a:rPr lang="en-US" sz="1200">
                <a:latin typeface="Calibri" pitchFamily="34" charset="0"/>
              </a:rPr>
              <a:pPr algn="r" eaLnBrk="1" hangingPunct="1"/>
              <a:t>26</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he-IL" dirty="0" smtClean="0">
              <a:latin typeface="Arial" pitchFamily="34" charset="0"/>
              <a:ea typeface="ヒラギノ角ゴ Pro W3" pitchFamily="-109" charset="-128"/>
            </a:endParaRPr>
          </a:p>
        </p:txBody>
      </p:sp>
      <p:sp>
        <p:nvSpPr>
          <p:cNvPr id="20484" name="Slide Number Placeholder 3"/>
          <p:cNvSpPr>
            <a:spLocks noGrp="1"/>
          </p:cNvSpPr>
          <p:nvPr>
            <p:ph type="sldNum" sz="quarter" idx="5"/>
          </p:nvPr>
        </p:nvSpPr>
        <p:spPr>
          <a:noFill/>
        </p:spPr>
        <p:txBody>
          <a:bodyPr/>
          <a:lstStyle/>
          <a:p>
            <a:fld id="{5C83CD94-5B72-49FF-9915-ECD37D8C9692}" type="slidenum">
              <a:rPr lang="en-US"/>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GB" dirty="0" smtClean="0">
                <a:latin typeface="Arial" pitchFamily="34" charset="0"/>
              </a:rPr>
              <a:t>Regulate the accesso al promotore </a:t>
            </a: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he-IL" dirty="0" smtClean="0">
              <a:latin typeface="Arial" pitchFamily="34" charset="0"/>
              <a:ea typeface="ヒラギノ角ゴ Pro W3" pitchFamily="-109" charset="-128"/>
            </a:endParaRPr>
          </a:p>
        </p:txBody>
      </p:sp>
      <p:sp>
        <p:nvSpPr>
          <p:cNvPr id="32772" name="Slide Number Placeholder 3"/>
          <p:cNvSpPr>
            <a:spLocks noGrp="1"/>
          </p:cNvSpPr>
          <p:nvPr>
            <p:ph type="sldNum" sz="quarter" idx="5"/>
          </p:nvPr>
        </p:nvSpPr>
        <p:spPr>
          <a:noFill/>
        </p:spPr>
        <p:txBody>
          <a:bodyPr/>
          <a:lstStyle/>
          <a:p>
            <a:fld id="{48994673-16AB-42C4-8D41-2249B71CD096}" type="slidenum">
              <a:rPr lang="en-US"/>
              <a:pPr/>
              <a:t>29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60EF45D-DAD8-4875-BB2D-C9F099C18BB1}" type="slidenum">
              <a:rPr lang="en-US" sz="1200"/>
              <a:pPr algn="r" eaLnBrk="1" hangingPunct="1"/>
              <a:t>30</a:t>
            </a:fld>
            <a:endParaRPr lang="en-US" sz="12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5800" y="4343400"/>
            <a:ext cx="5486400" cy="4114800"/>
          </a:xfrm>
          <a:noFill/>
          <a:ln/>
        </p:spPr>
        <p:txBody>
          <a:bodyPr/>
          <a:lstStyle/>
          <a:p>
            <a:pPr eaLnBrk="1" hangingPunct="1"/>
            <a:r>
              <a:rPr lang="en-US" dirty="0" smtClean="0">
                <a:latin typeface="Arial" pitchFamily="34" charset="0"/>
                <a:ea typeface="ヒラギノ角ゴ Pro W3" pitchFamily="-109" charset="-128"/>
              </a:rPr>
              <a:t>To answer this question we used genome-wide ChIP-chip, which is chromatin immunoprecipitation followed by hybridization to densely tiled DNA arrays, which represent the entire non-repetitive mouse genome sequence.</a:t>
            </a:r>
          </a:p>
          <a:p>
            <a:pPr eaLnBrk="1" hangingPunct="1"/>
            <a:endParaRPr lang="en-US" dirty="0" smtClean="0">
              <a:latin typeface="Arial" pitchFamily="34" charset="0"/>
              <a:ea typeface="ヒラギノ角ゴ Pro W3" pitchFamily="-109" charset="-128"/>
            </a:endParaRPr>
          </a:p>
          <a:p>
            <a:pPr eaLnBrk="1" hangingPunct="1"/>
            <a:r>
              <a:rPr lang="en-US" dirty="0" smtClean="0">
                <a:latin typeface="Arial" pitchFamily="34" charset="0"/>
                <a:ea typeface="ヒラギノ角ゴ Pro W3" pitchFamily="-109" charset="-128"/>
              </a:rPr>
              <a:t>Briefly, we crosslink the cells. (For all experiments I will discuss, I used differentiated 3T3-L1 adipocytes). Then we fragment the chromatin by sonication, followed by IP with specific and control abs, followed by purficitation, limited amplification, labeling, and hybridization of the DNA. After the chips are scanned, we analyze, normalize and validate the data. What we obtain finally are enrichment peaks of ~ 1000bp length with the txn factor binding site most likely located in the middle. So for the remainder of my talk I will refer to these enrichment peaks as binding regions, which indicates the entire region of enrichment. </a:t>
            </a:r>
          </a:p>
          <a:p>
            <a:pPr eaLnBrk="1" hangingPunct="1"/>
            <a:endParaRPr lang="en-US" dirty="0" smtClean="0">
              <a:latin typeface="Arial" pitchFamily="34" charset="0"/>
              <a:ea typeface="ヒラギノ角ゴ Pro W3" pitchFamily="-109" charset="-128"/>
            </a:endParaRPr>
          </a:p>
          <a:p>
            <a:pPr eaLnBrk="1" hangingPunct="1"/>
            <a:r>
              <a:rPr lang="en-US" dirty="0" smtClean="0">
                <a:latin typeface="Arial" pitchFamily="34" charset="0"/>
                <a:ea typeface="ヒラギノ角ゴ Pro W3" pitchFamily="-109" charset="-128"/>
              </a:rPr>
              <a:t>So at this level of analysis we don’t know the exact 13bp sequence to which PPARγ binds but we have a very good general idea of where the binding occurs and how it localizes relative to known genes. Shown here are two examples.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he-IL" dirty="0" smtClean="0">
              <a:latin typeface="Arial" pitchFamily="34" charset="0"/>
              <a:ea typeface="ヒラギノ角ゴ Pro W3" pitchFamily="-109" charset="-128"/>
            </a:endParaRPr>
          </a:p>
        </p:txBody>
      </p:sp>
      <p:sp>
        <p:nvSpPr>
          <p:cNvPr id="36868" name="Slide Number Placeholder 3"/>
          <p:cNvSpPr>
            <a:spLocks noGrp="1"/>
          </p:cNvSpPr>
          <p:nvPr>
            <p:ph type="sldNum" sz="quarter" idx="5"/>
          </p:nvPr>
        </p:nvSpPr>
        <p:spPr>
          <a:noFill/>
        </p:spPr>
        <p:txBody>
          <a:bodyPr/>
          <a:lstStyle/>
          <a:p>
            <a:fld id="{3CD9146A-F5B6-419C-8815-A7083DEEEFB5}" type="slidenum">
              <a:rPr lang="en-US"/>
              <a:pPr/>
              <a:t>31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he-IL" dirty="0" smtClean="0">
              <a:latin typeface="Arial" pitchFamily="34" charset="0"/>
              <a:ea typeface="ヒラギノ角ゴ Pro W3" pitchFamily="-109" charset="-128"/>
            </a:endParaRPr>
          </a:p>
        </p:txBody>
      </p:sp>
      <p:sp>
        <p:nvSpPr>
          <p:cNvPr id="38916" name="Slide Number Placeholder 3"/>
          <p:cNvSpPr>
            <a:spLocks noGrp="1"/>
          </p:cNvSpPr>
          <p:nvPr>
            <p:ph type="sldNum" sz="quarter" idx="5"/>
          </p:nvPr>
        </p:nvSpPr>
        <p:spPr>
          <a:noFill/>
        </p:spPr>
        <p:txBody>
          <a:bodyPr/>
          <a:lstStyle/>
          <a:p>
            <a:fld id="{357D193C-657F-4929-B5B0-DB1A70A8856D}" type="slidenum">
              <a:rPr lang="en-US"/>
              <a:pPr/>
              <a:t>32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7.wmf"/><Relationship Id="rId7"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e-IL" dirty="0"/>
          </a:p>
        </p:txBody>
      </p:sp>
      <p:sp>
        <p:nvSpPr>
          <p:cNvPr id="3" name="Subtitle 2"/>
          <p:cNvSpPr>
            <a:spLocks noGrp="1"/>
          </p:cNvSpPr>
          <p:nvPr>
            <p:ph type="subTitle" idx="1"/>
          </p:nvPr>
        </p:nvSpPr>
        <p:spPr>
          <a:xfrm>
            <a:off x="1371600" y="4419600"/>
            <a:ext cx="6400800" cy="1752600"/>
          </a:xfrm>
        </p:spPr>
        <p:txBody>
          <a:bodyPr/>
          <a:lstStyle/>
          <a:p>
            <a:r>
              <a:rPr lang="en-US" dirty="0" smtClean="0"/>
              <a:t>Conference report</a:t>
            </a:r>
          </a:p>
          <a:p>
            <a:r>
              <a:rPr lang="en-US" dirty="0" smtClean="0"/>
              <a:t>Didi</a:t>
            </a:r>
            <a:r>
              <a:rPr lang="en-US" dirty="0" smtClean="0"/>
              <a:t> </a:t>
            </a:r>
            <a:r>
              <a:rPr lang="en-US" dirty="0" smtClean="0"/>
              <a:t>Amar</a:t>
            </a:r>
            <a:endParaRPr lang="en-US" dirty="0" smtClean="0"/>
          </a:p>
          <a:p>
            <a:endParaRPr lang="he-IL" dirty="0"/>
          </a:p>
        </p:txBody>
      </p:sp>
      <p:pic>
        <p:nvPicPr>
          <p:cNvPr id="1026" name="Picture 2"/>
          <p:cNvPicPr>
            <a:picLocks noChangeAspect="1" noChangeArrowheads="1"/>
          </p:cNvPicPr>
          <p:nvPr/>
        </p:nvPicPr>
        <p:blipFill>
          <a:blip r:embed="rId2" cstate="print"/>
          <a:srcRect/>
          <a:stretch>
            <a:fillRect/>
          </a:stretch>
        </p:blipFill>
        <p:spPr bwMode="auto">
          <a:xfrm>
            <a:off x="0" y="2286000"/>
            <a:ext cx="9144000" cy="2057029"/>
          </a:xfrm>
          <a:prstGeom prst="rect">
            <a:avLst/>
          </a:prstGeom>
          <a:noFill/>
          <a:ln w="9525">
            <a:noFill/>
            <a:miter lim="800000"/>
            <a:headEnd/>
            <a:tailEnd/>
          </a:ln>
        </p:spPr>
      </p:pic>
      <p:pic>
        <p:nvPicPr>
          <p:cNvPr id="5" name="Picture 4" descr="images.jpg"/>
          <p:cNvPicPr>
            <a:picLocks noChangeAspect="1"/>
          </p:cNvPicPr>
          <p:nvPr/>
        </p:nvPicPr>
        <p:blipFill>
          <a:blip r:embed="rId3" cstate="print"/>
          <a:stretch>
            <a:fillRect/>
          </a:stretch>
        </p:blipFill>
        <p:spPr>
          <a:xfrm>
            <a:off x="457200" y="0"/>
            <a:ext cx="1752600" cy="2231858"/>
          </a:xfrm>
          <a:prstGeom prst="rect">
            <a:avLst/>
          </a:prstGeom>
        </p:spPr>
      </p:pic>
      <p:pic>
        <p:nvPicPr>
          <p:cNvPr id="6" name="Picture 5" descr="הורד.jpg"/>
          <p:cNvPicPr>
            <a:picLocks noChangeAspect="1"/>
          </p:cNvPicPr>
          <p:nvPr/>
        </p:nvPicPr>
        <p:blipFill>
          <a:blip r:embed="rId4" cstate="print"/>
          <a:stretch>
            <a:fillRect/>
          </a:stretch>
        </p:blipFill>
        <p:spPr>
          <a:xfrm>
            <a:off x="3200400" y="228600"/>
            <a:ext cx="2495550" cy="1838325"/>
          </a:xfrm>
          <a:prstGeom prst="rect">
            <a:avLst/>
          </a:prstGeom>
        </p:spPr>
      </p:pic>
      <p:pic>
        <p:nvPicPr>
          <p:cNvPr id="7" name="Picture 6" descr="הורד (1).jpg"/>
          <p:cNvPicPr>
            <a:picLocks noChangeAspect="1"/>
          </p:cNvPicPr>
          <p:nvPr/>
        </p:nvPicPr>
        <p:blipFill>
          <a:blip r:embed="rId5" cstate="print"/>
          <a:stretch>
            <a:fillRect/>
          </a:stretch>
        </p:blipFill>
        <p:spPr>
          <a:xfrm>
            <a:off x="6477000" y="228600"/>
            <a:ext cx="2428875" cy="18859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B cells</a:t>
            </a:r>
            <a:endParaRPr lang="he-IL" dirty="0"/>
          </a:p>
        </p:txBody>
      </p:sp>
      <p:sp>
        <p:nvSpPr>
          <p:cNvPr id="3" name="Content Placeholder 2"/>
          <p:cNvSpPr>
            <a:spLocks noGrp="1"/>
          </p:cNvSpPr>
          <p:nvPr>
            <p:ph idx="1"/>
          </p:nvPr>
        </p:nvSpPr>
        <p:spPr/>
        <p:txBody>
          <a:bodyPr/>
          <a:lstStyle/>
          <a:p>
            <a:r>
              <a:rPr lang="en-US" dirty="0" smtClean="0"/>
              <a:t>Applied the method on B-cells data: 44 samples across 5 normal differentiation stages and one malignant stage.</a:t>
            </a:r>
          </a:p>
          <a:p>
            <a:r>
              <a:rPr lang="en-US" dirty="0" smtClean="0"/>
              <a:t>Normal stages include: hematopoietic stem cells,  </a:t>
            </a:r>
            <a:r>
              <a:rPr lang="en-US" dirty="0" smtClean="0"/>
              <a:t>proB</a:t>
            </a:r>
            <a:r>
              <a:rPr lang="en-US" dirty="0" smtClean="0"/>
              <a:t>, </a:t>
            </a:r>
            <a:r>
              <a:rPr lang="en-US" dirty="0" smtClean="0"/>
              <a:t>preB</a:t>
            </a:r>
            <a:r>
              <a:rPr lang="en-US" dirty="0" smtClean="0"/>
              <a:t>, immature B, terminally differentiated B.</a:t>
            </a:r>
          </a:p>
          <a:p>
            <a:r>
              <a:rPr lang="en-US" dirty="0" smtClean="0"/>
              <a:t>Malignant: </a:t>
            </a:r>
            <a:r>
              <a:rPr lang="en-US" dirty="0" smtClean="0"/>
              <a:t>preB</a:t>
            </a:r>
            <a:r>
              <a:rPr lang="en-US" dirty="0" smtClean="0"/>
              <a:t> ALL cells.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he-IL" dirty="0"/>
          </a:p>
        </p:txBody>
      </p:sp>
      <p:sp>
        <p:nvSpPr>
          <p:cNvPr id="3" name="Content Placeholder 2"/>
          <p:cNvSpPr>
            <a:spLocks noGrp="1"/>
          </p:cNvSpPr>
          <p:nvPr>
            <p:ph idx="1"/>
          </p:nvPr>
        </p:nvSpPr>
        <p:spPr>
          <a:xfrm>
            <a:off x="457200" y="1600200"/>
            <a:ext cx="8305800" cy="4800600"/>
          </a:xfrm>
        </p:spPr>
        <p:txBody>
          <a:bodyPr>
            <a:normAutofit fontScale="92500"/>
          </a:bodyPr>
          <a:lstStyle/>
          <a:p>
            <a:r>
              <a:rPr lang="en-US" dirty="0" smtClean="0"/>
              <a:t>Bootstrap tests show that the method is robust – </a:t>
            </a:r>
            <a:r>
              <a:rPr lang="en-US" dirty="0" smtClean="0"/>
              <a:t>that </a:t>
            </a:r>
            <a:r>
              <a:rPr lang="en-US" dirty="0" smtClean="0"/>
              <a:t>is, the resulting global trees are very similar when randomly down-sampling genes.</a:t>
            </a:r>
          </a:p>
          <a:p>
            <a:r>
              <a:rPr lang="en-US" dirty="0" smtClean="0"/>
              <a:t>On all samples, SPD selected 10 gene modules, covering 2388 genes (on ‘global cluster’).</a:t>
            </a:r>
          </a:p>
          <a:p>
            <a:r>
              <a:rPr lang="en-US" dirty="0" smtClean="0"/>
              <a:t>This group was enriched with:</a:t>
            </a:r>
          </a:p>
          <a:p>
            <a:pPr lvl="1"/>
            <a:r>
              <a:rPr lang="en-US" dirty="0" smtClean="0"/>
              <a:t>Proliferation genes (1E-12)</a:t>
            </a:r>
          </a:p>
          <a:p>
            <a:pPr lvl="1"/>
            <a:r>
              <a:rPr lang="en-US" dirty="0" smtClean="0"/>
              <a:t>B cell receptor pathway (1E-7).</a:t>
            </a:r>
          </a:p>
          <a:p>
            <a:pPr>
              <a:buNone/>
            </a:pPr>
            <a:r>
              <a:rPr lang="en-US" dirty="0" smtClean="0"/>
              <a:t> </a:t>
            </a:r>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he-IL" dirty="0"/>
          </a:p>
        </p:txBody>
      </p:sp>
      <p:pic>
        <p:nvPicPr>
          <p:cNvPr id="4" name="Picture 3" descr="journal.pcbi.1001123.g003.png"/>
          <p:cNvPicPr>
            <a:picLocks noChangeAspect="1"/>
          </p:cNvPicPr>
          <p:nvPr/>
        </p:nvPicPr>
        <p:blipFill>
          <a:blip r:embed="rId2" cstate="print"/>
          <a:stretch>
            <a:fillRect/>
          </a:stretch>
        </p:blipFill>
        <p:spPr>
          <a:xfrm>
            <a:off x="2133600" y="1371600"/>
            <a:ext cx="5181600" cy="526618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RICCI talk</a:t>
            </a:r>
            <a:endParaRPr lang="he-IL" dirty="0"/>
          </a:p>
        </p:txBody>
      </p:sp>
      <p:sp>
        <p:nvSpPr>
          <p:cNvPr id="3" name="Content Placeholder 2"/>
          <p:cNvSpPr>
            <a:spLocks noGrp="1"/>
          </p:cNvSpPr>
          <p:nvPr>
            <p:ph idx="1"/>
          </p:nvPr>
        </p:nvSpPr>
        <p:spPr/>
        <p:txBody>
          <a:bodyPr>
            <a:normAutofit lnSpcReduction="10000"/>
          </a:bodyPr>
          <a:lstStyle/>
          <a:p>
            <a:pPr>
              <a:buNone/>
            </a:pPr>
            <a:r>
              <a:rPr lang="en-US" sz="3600" dirty="0" smtClean="0"/>
              <a:t>Characterization and interpretation of MPNST-associated transcriptional imbalances</a:t>
            </a:r>
          </a:p>
          <a:p>
            <a:pPr>
              <a:buNone/>
            </a:pPr>
            <a:r>
              <a:rPr lang="en-US" dirty="0" smtClean="0"/>
              <a:t>Gel, B. </a:t>
            </a:r>
            <a:r>
              <a:rPr lang="en-US" sz="2800" dirty="0" smtClean="0"/>
              <a:t>1</a:t>
            </a:r>
            <a:r>
              <a:rPr lang="en-US" dirty="0" smtClean="0"/>
              <a:t>; Mehta, T. </a:t>
            </a:r>
            <a:r>
              <a:rPr lang="en-US" sz="2800" dirty="0" smtClean="0"/>
              <a:t>2</a:t>
            </a:r>
            <a:r>
              <a:rPr lang="en-US" dirty="0" smtClean="0"/>
              <a:t>; </a:t>
            </a:r>
            <a:r>
              <a:rPr lang="en-US" dirty="0" smtClean="0"/>
              <a:t>Terribas</a:t>
            </a:r>
            <a:r>
              <a:rPr lang="en-US" dirty="0" smtClean="0"/>
              <a:t>, E. </a:t>
            </a:r>
            <a:r>
              <a:rPr lang="en-US" sz="2800" dirty="0" smtClean="0"/>
              <a:t>1</a:t>
            </a:r>
            <a:r>
              <a:rPr lang="en-US" dirty="0" smtClean="0"/>
              <a:t>; </a:t>
            </a:r>
            <a:r>
              <a:rPr lang="en-US" dirty="0" smtClean="0"/>
              <a:t>Mercadé</a:t>
            </a:r>
            <a:r>
              <a:rPr lang="en-US" dirty="0" smtClean="0"/>
              <a:t>, J. </a:t>
            </a:r>
            <a:r>
              <a:rPr lang="en-US" sz="2800" dirty="0" smtClean="0"/>
              <a:t>3</a:t>
            </a:r>
            <a:r>
              <a:rPr lang="en-US" dirty="0" smtClean="0"/>
              <a:t>; Serra, </a:t>
            </a:r>
            <a:r>
              <a:rPr lang="en-US" sz="2800" dirty="0" smtClean="0"/>
              <a:t>1</a:t>
            </a:r>
            <a:r>
              <a:rPr lang="en-US" dirty="0" smtClean="0"/>
              <a:t>; NF1 Microarray Consortium </a:t>
            </a:r>
            <a:r>
              <a:rPr lang="en-US" sz="2800" dirty="0" smtClean="0"/>
              <a:t>4</a:t>
            </a:r>
            <a:endParaRPr lang="en-US" dirty="0" smtClean="0"/>
          </a:p>
          <a:p>
            <a:pPr>
              <a:buNone/>
            </a:pPr>
            <a:r>
              <a:rPr lang="en-US" sz="2400" dirty="0" smtClean="0"/>
              <a:t>1. IMPPC, Badalona; </a:t>
            </a:r>
          </a:p>
          <a:p>
            <a:pPr>
              <a:buNone/>
            </a:pPr>
            <a:r>
              <a:rPr lang="en-US" sz="2400" dirty="0" smtClean="0"/>
              <a:t>2. University of Alabama at Birmingham, Birmingham, Al, USA; </a:t>
            </a:r>
          </a:p>
          <a:p>
            <a:pPr>
              <a:buNone/>
            </a:pPr>
            <a:r>
              <a:rPr lang="en-US" sz="2400" dirty="0" smtClean="0"/>
              <a:t>3. </a:t>
            </a:r>
            <a:r>
              <a:rPr lang="en-US" sz="2400" dirty="0" smtClean="0"/>
              <a:t>Greenaltech</a:t>
            </a:r>
            <a:r>
              <a:rPr lang="en-US" sz="2400" dirty="0" smtClean="0"/>
              <a:t>, Barcelona; </a:t>
            </a:r>
          </a:p>
          <a:p>
            <a:pPr>
              <a:buNone/>
            </a:pPr>
            <a:r>
              <a:rPr lang="en-US" sz="2400" dirty="0" smtClean="0"/>
              <a:t>4. Nf1 Microarray Consortium, Cincinnati</a:t>
            </a:r>
            <a:endParaRPr lang="he-IL"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Neurofibromatosis type </a:t>
            </a:r>
            <a:br>
              <a:rPr lang="en-US" dirty="0" smtClean="0"/>
            </a:br>
            <a:r>
              <a:rPr lang="en-US" dirty="0" smtClean="0"/>
              <a:t>1 (NF1)</a:t>
            </a:r>
            <a:endParaRPr lang="he-IL" dirty="0"/>
          </a:p>
        </p:txBody>
      </p:sp>
      <p:sp>
        <p:nvSpPr>
          <p:cNvPr id="3" name="Content Placeholder 2"/>
          <p:cNvSpPr>
            <a:spLocks noGrp="1"/>
          </p:cNvSpPr>
          <p:nvPr>
            <p:ph idx="1"/>
          </p:nvPr>
        </p:nvSpPr>
        <p:spPr>
          <a:xfrm>
            <a:off x="457200" y="1600200"/>
            <a:ext cx="8305800" cy="4953000"/>
          </a:xfrm>
        </p:spPr>
        <p:txBody>
          <a:bodyPr>
            <a:normAutofit fontScale="92500" lnSpcReduction="20000"/>
          </a:bodyPr>
          <a:lstStyle/>
          <a:p>
            <a:r>
              <a:rPr lang="en-US" dirty="0" smtClean="0"/>
              <a:t>AKA von Recklinghausen disease.</a:t>
            </a:r>
          </a:p>
          <a:p>
            <a:r>
              <a:rPr lang="en-US" dirty="0" smtClean="0"/>
              <a:t>A disorder </a:t>
            </a:r>
            <a:r>
              <a:rPr lang="en-US" dirty="0" smtClean="0"/>
              <a:t>caused </a:t>
            </a:r>
            <a:r>
              <a:rPr lang="en-US" dirty="0" smtClean="0"/>
              <a:t>by malfunction of the gene neurofibromatosis type 1 (NF-1).</a:t>
            </a:r>
          </a:p>
          <a:p>
            <a:pPr lvl="1"/>
            <a:r>
              <a:rPr lang="en-US" dirty="0" smtClean="0"/>
              <a:t>NF1 encodes </a:t>
            </a:r>
            <a:r>
              <a:rPr lang="en-US" dirty="0" smtClean="0"/>
              <a:t>neurofibromin</a:t>
            </a:r>
            <a:r>
              <a:rPr lang="en-US" dirty="0" smtClean="0"/>
              <a:t>.</a:t>
            </a:r>
          </a:p>
          <a:p>
            <a:pPr lvl="1"/>
            <a:r>
              <a:rPr lang="en-US" dirty="0" smtClean="0"/>
              <a:t>Produced by many types of cells.</a:t>
            </a:r>
          </a:p>
          <a:p>
            <a:pPr lvl="1"/>
            <a:r>
              <a:rPr lang="en-US" dirty="0" smtClean="0"/>
              <a:t>Schwan</a:t>
            </a:r>
            <a:r>
              <a:rPr lang="en-US" dirty="0" smtClean="0"/>
              <a:t> cells that produce </a:t>
            </a:r>
            <a:r>
              <a:rPr lang="en-US" dirty="0" smtClean="0"/>
              <a:t>neurofibromin</a:t>
            </a:r>
            <a:r>
              <a:rPr lang="en-US" dirty="0" smtClean="0"/>
              <a:t>, protect nerve cells.</a:t>
            </a:r>
          </a:p>
          <a:p>
            <a:pPr lvl="1"/>
            <a:r>
              <a:rPr lang="en-US" dirty="0" smtClean="0"/>
              <a:t>It is a tumor suppressor gene that appears to prevent cell growth by turning of the RAS proteins.</a:t>
            </a:r>
          </a:p>
          <a:p>
            <a:r>
              <a:rPr lang="en-US" dirty="0" smtClean="0"/>
              <a:t>Patients can develop many different phenotypes including scoliosis (curvature of the spine), learning difficulties, eye problems, and epilepsy.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Neurofibromatosis type </a:t>
            </a:r>
            <a:br>
              <a:rPr lang="en-US" dirty="0" smtClean="0"/>
            </a:br>
            <a:r>
              <a:rPr lang="en-US" dirty="0" smtClean="0"/>
              <a:t>1 (NF1)</a:t>
            </a:r>
            <a:endParaRPr lang="he-IL" dirty="0"/>
          </a:p>
        </p:txBody>
      </p:sp>
      <p:sp>
        <p:nvSpPr>
          <p:cNvPr id="3" name="Content Placeholder 2"/>
          <p:cNvSpPr>
            <a:spLocks noGrp="1"/>
          </p:cNvSpPr>
          <p:nvPr>
            <p:ph idx="1"/>
          </p:nvPr>
        </p:nvSpPr>
        <p:spPr>
          <a:xfrm>
            <a:off x="457200" y="1600200"/>
            <a:ext cx="8229600" cy="4648200"/>
          </a:xfrm>
        </p:spPr>
        <p:txBody>
          <a:bodyPr>
            <a:normAutofit fontScale="92500" lnSpcReduction="10000"/>
          </a:bodyPr>
          <a:lstStyle/>
          <a:p>
            <a:r>
              <a:rPr lang="en-US" dirty="0" smtClean="0"/>
              <a:t>Differences between patients make prognosis hard.</a:t>
            </a:r>
          </a:p>
          <a:p>
            <a:r>
              <a:rPr lang="en-US" dirty="0" smtClean="0"/>
              <a:t>Patients tend to develop different types of tumors:</a:t>
            </a:r>
          </a:p>
          <a:p>
            <a:pPr lvl="1"/>
            <a:r>
              <a:rPr lang="en-US" dirty="0" smtClean="0"/>
              <a:t>Multiple dermal </a:t>
            </a:r>
            <a:r>
              <a:rPr lang="en-US" dirty="0" smtClean="0"/>
              <a:t>neurofibromas</a:t>
            </a:r>
            <a:r>
              <a:rPr lang="en-US" dirty="0" smtClean="0"/>
              <a:t> (</a:t>
            </a:r>
            <a:r>
              <a:rPr lang="en-US" dirty="0" smtClean="0"/>
              <a:t>dNFs</a:t>
            </a:r>
            <a:r>
              <a:rPr lang="en-US" dirty="0" smtClean="0"/>
              <a:t>)</a:t>
            </a:r>
          </a:p>
          <a:p>
            <a:pPr lvl="1"/>
            <a:r>
              <a:rPr lang="en-US" dirty="0" smtClean="0"/>
              <a:t>Plexiform</a:t>
            </a:r>
            <a:r>
              <a:rPr lang="en-US" dirty="0" smtClean="0"/>
              <a:t> </a:t>
            </a:r>
            <a:r>
              <a:rPr lang="en-US" dirty="0" smtClean="0"/>
              <a:t>neurofibromas</a:t>
            </a:r>
            <a:r>
              <a:rPr lang="en-US" dirty="0" smtClean="0"/>
              <a:t> (</a:t>
            </a:r>
            <a:r>
              <a:rPr lang="en-US" dirty="0" smtClean="0"/>
              <a:t>pNFs</a:t>
            </a:r>
            <a:r>
              <a:rPr lang="en-US" dirty="0" smtClean="0"/>
              <a:t>)</a:t>
            </a:r>
          </a:p>
          <a:p>
            <a:pPr lvl="1"/>
            <a:r>
              <a:rPr lang="en-US" dirty="0" smtClean="0"/>
              <a:t>Malignant  peripheral nerve sheath tumors (MPNSTs)</a:t>
            </a:r>
          </a:p>
          <a:p>
            <a:r>
              <a:rPr lang="en-US" dirty="0" smtClean="0"/>
              <a:t>MPNSTs are common (8-13% of the cases) and are the leading cause of mortality: 21% survival rate within 5 years.</a:t>
            </a:r>
            <a:endParaRPr lang="he-I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study</a:t>
            </a:r>
            <a:endParaRPr lang="he-IL" dirty="0"/>
          </a:p>
        </p:txBody>
      </p:sp>
      <p:sp>
        <p:nvSpPr>
          <p:cNvPr id="3" name="Content Placeholder 2"/>
          <p:cNvSpPr>
            <a:spLocks noGrp="1"/>
          </p:cNvSpPr>
          <p:nvPr>
            <p:ph idx="1"/>
          </p:nvPr>
        </p:nvSpPr>
        <p:spPr/>
        <p:txBody>
          <a:bodyPr/>
          <a:lstStyle/>
          <a:p>
            <a:r>
              <a:rPr lang="en-US" dirty="0" smtClean="0"/>
              <a:t>Analysis of </a:t>
            </a:r>
            <a:r>
              <a:rPr lang="en-US" b="1" dirty="0" smtClean="0"/>
              <a:t>expression profiles </a:t>
            </a:r>
            <a:r>
              <a:rPr lang="en-US" dirty="0" smtClean="0"/>
              <a:t>from </a:t>
            </a:r>
            <a:r>
              <a:rPr lang="en-US" dirty="0" smtClean="0"/>
              <a:t>dNFs</a:t>
            </a:r>
            <a:r>
              <a:rPr lang="en-US" dirty="0" smtClean="0"/>
              <a:t>, </a:t>
            </a:r>
            <a:r>
              <a:rPr lang="en-US" dirty="0" smtClean="0"/>
              <a:t>pNFs</a:t>
            </a:r>
            <a:r>
              <a:rPr lang="en-US" dirty="0" smtClean="0"/>
              <a:t> and MPNSTs to find MPNSTs specific differential genes.</a:t>
            </a:r>
          </a:p>
          <a:p>
            <a:r>
              <a:rPr lang="en-US" b="1" dirty="0" smtClean="0"/>
              <a:t>SNP array </a:t>
            </a:r>
            <a:r>
              <a:rPr lang="en-US" dirty="0" smtClean="0"/>
              <a:t>analysis of MPNSTs vs. cell lines.</a:t>
            </a:r>
          </a:p>
          <a:p>
            <a:r>
              <a:rPr lang="en-US" dirty="0" smtClean="0"/>
              <a:t>Crossed the results with</a:t>
            </a:r>
            <a:r>
              <a:rPr lang="en-US" b="1" dirty="0" smtClean="0"/>
              <a:t> long range epigenetic silencing </a:t>
            </a:r>
            <a:r>
              <a:rPr lang="en-US" dirty="0" smtClean="0"/>
              <a:t>data from prostate cancer.</a:t>
            </a:r>
          </a:p>
          <a:p>
            <a:r>
              <a:rPr lang="en-US" dirty="0" smtClean="0"/>
              <a:t>(It was not explained why prostate cancer data is expected to fit here…)</a:t>
            </a:r>
          </a:p>
          <a:p>
            <a:endParaRPr lang="he-I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SNP</a:t>
            </a:r>
            <a:endParaRPr lang="he-IL"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Single nucleotide polymorphism: a variation in a single site in DNA (coding or non coding).</a:t>
            </a:r>
          </a:p>
          <a:p>
            <a:r>
              <a:rPr lang="en-US" dirty="0" smtClean="0"/>
              <a:t>The most frequent type of variation in the genome.</a:t>
            </a:r>
          </a:p>
          <a:p>
            <a:r>
              <a:rPr lang="en-US" dirty="0" smtClean="0"/>
              <a:t>&gt;10 </a:t>
            </a:r>
            <a:r>
              <a:rPr lang="en-US" dirty="0" smtClean="0"/>
              <a:t>million SNPs have been identified in human.</a:t>
            </a:r>
          </a:p>
          <a:p>
            <a:r>
              <a:rPr lang="en-US" dirty="0" smtClean="0"/>
              <a:t>Almost all have only two alleles.</a:t>
            </a:r>
          </a:p>
          <a:p>
            <a:r>
              <a:rPr lang="en-US" dirty="0" smtClean="0"/>
              <a:t>Many SNPs are associated with known diseases.</a:t>
            </a:r>
            <a:endParaRPr lang="he-IL" dirty="0"/>
          </a:p>
        </p:txBody>
      </p:sp>
      <p:pic>
        <p:nvPicPr>
          <p:cNvPr id="4" name="Picture 3" descr="220px-Dna-SNP_svg.png"/>
          <p:cNvPicPr>
            <a:picLocks noChangeAspect="1"/>
          </p:cNvPicPr>
          <p:nvPr/>
        </p:nvPicPr>
        <p:blipFill>
          <a:blip r:embed="rId2" cstate="print"/>
          <a:stretch>
            <a:fillRect/>
          </a:stretch>
        </p:blipFill>
        <p:spPr>
          <a:xfrm>
            <a:off x="7315200" y="4343400"/>
            <a:ext cx="1579217" cy="1981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SNP arrays</a:t>
            </a:r>
            <a:endParaRPr lang="he-IL" dirty="0"/>
          </a:p>
        </p:txBody>
      </p:sp>
      <p:sp>
        <p:nvSpPr>
          <p:cNvPr id="3" name="Content Placeholder 2"/>
          <p:cNvSpPr>
            <a:spLocks noGrp="1"/>
          </p:cNvSpPr>
          <p:nvPr>
            <p:ph idx="1"/>
          </p:nvPr>
        </p:nvSpPr>
        <p:spPr/>
        <p:txBody>
          <a:bodyPr/>
          <a:lstStyle/>
          <a:p>
            <a:r>
              <a:rPr lang="en-US" dirty="0" smtClean="0"/>
              <a:t>Large scale analysis of &gt;100,000 SNPs.</a:t>
            </a:r>
          </a:p>
          <a:p>
            <a:r>
              <a:rPr lang="en-US" dirty="0" smtClean="0"/>
              <a:t>For each SNP this tool will tell us what are the alleles in a specific sample (AA, </a:t>
            </a:r>
            <a:r>
              <a:rPr lang="en-US" dirty="0" smtClean="0"/>
              <a:t>Aa</a:t>
            </a:r>
            <a:r>
              <a:rPr lang="en-US" dirty="0" smtClean="0"/>
              <a:t>, or </a:t>
            </a:r>
            <a:r>
              <a:rPr lang="en-US" dirty="0" smtClean="0"/>
              <a:t>aa</a:t>
            </a:r>
            <a:r>
              <a:rPr lang="en-US" dirty="0" smtClean="0"/>
              <a:t>).</a:t>
            </a:r>
          </a:p>
          <a:p>
            <a:r>
              <a:rPr lang="en-US" dirty="0" smtClean="0"/>
              <a:t>Raw data can be used to analyze chromosomal aberrations, for example duplications or loss of </a:t>
            </a:r>
            <a:r>
              <a:rPr lang="en-US" dirty="0" smtClean="0"/>
              <a:t>heterozygocity</a:t>
            </a:r>
            <a:r>
              <a:rPr lang="en-US" dirty="0" smtClean="0"/>
              <a:t> (LOH).</a:t>
            </a:r>
            <a:endParaRPr lang="he-I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09800" y="1752600"/>
            <a:ext cx="4876800" cy="353034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SNP arrays</a:t>
            </a:r>
            <a:endParaRPr lang="he-IL" dirty="0"/>
          </a:p>
        </p:txBody>
      </p:sp>
      <p:sp>
        <p:nvSpPr>
          <p:cNvPr id="6" name="TextBox 5"/>
          <p:cNvSpPr txBox="1"/>
          <p:nvPr/>
        </p:nvSpPr>
        <p:spPr>
          <a:xfrm>
            <a:off x="152400" y="1295400"/>
            <a:ext cx="8991600" cy="369332"/>
          </a:xfrm>
          <a:prstGeom prst="rect">
            <a:avLst/>
          </a:prstGeom>
          <a:noFill/>
        </p:spPr>
        <p:txBody>
          <a:bodyPr wrap="square" rtlCol="1">
            <a:spAutoFit/>
          </a:bodyPr>
          <a:lstStyle/>
          <a:p>
            <a:r>
              <a:rPr lang="en-US" dirty="0" smtClean="0"/>
              <a:t>One Illumina technology for example:</a:t>
            </a:r>
            <a:endParaRPr lang="he-IL" dirty="0"/>
          </a:p>
        </p:txBody>
      </p:sp>
      <p:cxnSp>
        <p:nvCxnSpPr>
          <p:cNvPr id="8" name="Straight Arrow Connector 7"/>
          <p:cNvCxnSpPr/>
          <p:nvPr/>
        </p:nvCxnSpPr>
        <p:spPr>
          <a:xfrm flipH="1">
            <a:off x="1828800" y="2971800"/>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828800" y="3581400"/>
            <a:ext cx="1447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3200400"/>
            <a:ext cx="1600200" cy="646331"/>
          </a:xfrm>
          <a:prstGeom prst="rect">
            <a:avLst/>
          </a:prstGeom>
          <a:noFill/>
        </p:spPr>
        <p:txBody>
          <a:bodyPr wrap="square" rtlCol="1">
            <a:spAutoFit/>
          </a:bodyPr>
          <a:lstStyle/>
          <a:p>
            <a:r>
              <a:rPr lang="en-US" dirty="0" smtClean="0"/>
              <a:t>Two probes for the same SNP</a:t>
            </a:r>
            <a:endParaRPr lang="he-IL" dirty="0"/>
          </a:p>
        </p:txBody>
      </p:sp>
      <p:cxnSp>
        <p:nvCxnSpPr>
          <p:cNvPr id="13" name="Straight Arrow Connector 12"/>
          <p:cNvCxnSpPr/>
          <p:nvPr/>
        </p:nvCxnSpPr>
        <p:spPr>
          <a:xfrm>
            <a:off x="6477000" y="2819400"/>
            <a:ext cx="12954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05600" y="5410200"/>
            <a:ext cx="2057400" cy="1077218"/>
          </a:xfrm>
          <a:prstGeom prst="rect">
            <a:avLst/>
          </a:prstGeom>
          <a:noFill/>
        </p:spPr>
        <p:txBody>
          <a:bodyPr wrap="square" rtlCol="1">
            <a:spAutoFit/>
          </a:bodyPr>
          <a:lstStyle/>
          <a:p>
            <a:r>
              <a:rPr lang="en-US" sz="1600" dirty="0" smtClean="0"/>
              <a:t>After the hybridization step, extension will occur only in one allele.</a:t>
            </a:r>
            <a:endParaRPr lang="he-IL"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outline</a:t>
            </a:r>
            <a:endParaRPr lang="he-IL" dirty="0"/>
          </a:p>
        </p:txBody>
      </p:sp>
      <p:sp>
        <p:nvSpPr>
          <p:cNvPr id="3" name="Content Placeholder 2"/>
          <p:cNvSpPr>
            <a:spLocks noGrp="1"/>
          </p:cNvSpPr>
          <p:nvPr>
            <p:ph idx="1"/>
          </p:nvPr>
        </p:nvSpPr>
        <p:spPr/>
        <p:txBody>
          <a:bodyPr/>
          <a:lstStyle/>
          <a:p>
            <a:r>
              <a:rPr lang="en-US" dirty="0" smtClean="0"/>
              <a:t>DREAM: reverse engineering challenges</a:t>
            </a:r>
          </a:p>
          <a:p>
            <a:r>
              <a:rPr lang="en-US" dirty="0" smtClean="0"/>
              <a:t>RICCI: Conference on cancer informatics</a:t>
            </a:r>
          </a:p>
          <a:p>
            <a:r>
              <a:rPr lang="en-US" dirty="0" smtClean="0"/>
              <a:t>RECOMB satellite on systems biology</a:t>
            </a:r>
          </a:p>
          <a:p>
            <a:r>
              <a:rPr lang="en-US" dirty="0" smtClean="0"/>
              <a:t>RECOMB satellite on regulatory genomics</a:t>
            </a:r>
          </a:p>
          <a:p>
            <a:r>
              <a:rPr lang="en-US" dirty="0" smtClean="0"/>
              <a:t>Partnership with Genome research and Journal of computational biology. </a:t>
            </a:r>
          </a:p>
          <a:p>
            <a:endParaRPr lang="he-I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data</a:t>
            </a:r>
            <a:endParaRPr lang="he-IL" dirty="0"/>
          </a:p>
        </p:txBody>
      </p:sp>
      <p:sp>
        <p:nvSpPr>
          <p:cNvPr id="3" name="Content Placeholder 2"/>
          <p:cNvSpPr>
            <a:spLocks noGrp="1"/>
          </p:cNvSpPr>
          <p:nvPr>
            <p:ph idx="1"/>
          </p:nvPr>
        </p:nvSpPr>
        <p:spPr/>
        <p:txBody>
          <a:bodyPr/>
          <a:lstStyle/>
          <a:p>
            <a:r>
              <a:rPr lang="en-US" dirty="0" smtClean="0"/>
              <a:t>For each SNP, we use the raw intensities of the two alleles and transform the results to polar coordinates. We get two parameters:</a:t>
            </a:r>
          </a:p>
          <a:p>
            <a:pPr lvl="1"/>
            <a:r>
              <a:rPr lang="en-US" dirty="0" smtClean="0"/>
              <a:t>Normalized intensity (R) for each sample</a:t>
            </a:r>
          </a:p>
          <a:p>
            <a:pPr lvl="1"/>
            <a:r>
              <a:rPr lang="en-US" dirty="0" smtClean="0"/>
              <a:t>Allele frequency (Theta): 1,0 = homozygote (the same allele), ~0.5 = heterozygote.</a:t>
            </a:r>
            <a:endParaRPr lang="he-I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Content Placeholder 2"/>
          <p:cNvSpPr>
            <a:spLocks noGrp="1"/>
          </p:cNvSpPr>
          <p:nvPr>
            <p:ph idx="1"/>
          </p:nvPr>
        </p:nvSpPr>
        <p:spPr/>
        <p:txBody>
          <a:bodyPr/>
          <a:lstStyle/>
          <a:p>
            <a:endParaRPr lang="he-IL" dirty="0"/>
          </a:p>
        </p:txBody>
      </p:sp>
      <p:pic>
        <p:nvPicPr>
          <p:cNvPr id="2050" name="Picture 2"/>
          <p:cNvPicPr>
            <a:picLocks noChangeAspect="1" noChangeArrowheads="1"/>
          </p:cNvPicPr>
          <p:nvPr/>
        </p:nvPicPr>
        <p:blipFill>
          <a:blip r:embed="rId2" cstate="print"/>
          <a:srcRect/>
          <a:stretch>
            <a:fillRect/>
          </a:stretch>
        </p:blipFill>
        <p:spPr bwMode="auto">
          <a:xfrm>
            <a:off x="0" y="1066799"/>
            <a:ext cx="9144000" cy="4851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aberrations</a:t>
            </a:r>
            <a:endParaRPr lang="he-IL" dirty="0"/>
          </a:p>
        </p:txBody>
      </p:sp>
      <p:sp>
        <p:nvSpPr>
          <p:cNvPr id="3" name="Content Placeholder 2"/>
          <p:cNvSpPr>
            <a:spLocks noGrp="1"/>
          </p:cNvSpPr>
          <p:nvPr>
            <p:ph idx="1"/>
          </p:nvPr>
        </p:nvSpPr>
        <p:spPr/>
        <p:txBody>
          <a:bodyPr/>
          <a:lstStyle/>
          <a:p>
            <a:pPr>
              <a:buNone/>
            </a:pPr>
            <a:r>
              <a:rPr lang="en-US" dirty="0" smtClean="0"/>
              <a:t>Done by comparing normalized intensities to a reference sample; we can use for example samples from purified homozygote WT, or we can compare the two parameters shown in preceding slide with the other samples.</a:t>
            </a:r>
          </a:p>
          <a:p>
            <a:pPr marL="514350" indent="-514350">
              <a:buNone/>
            </a:pPr>
            <a:endParaRPr lang="he-IL" dirty="0"/>
          </a:p>
        </p:txBody>
      </p:sp>
      <p:pic>
        <p:nvPicPr>
          <p:cNvPr id="3076" name="Picture 4"/>
          <p:cNvPicPr>
            <a:picLocks noChangeAspect="1" noChangeArrowheads="1"/>
          </p:cNvPicPr>
          <p:nvPr/>
        </p:nvPicPr>
        <p:blipFill>
          <a:blip r:embed="rId2" cstate="print"/>
          <a:srcRect/>
          <a:stretch>
            <a:fillRect/>
          </a:stretch>
        </p:blipFill>
        <p:spPr bwMode="auto">
          <a:xfrm>
            <a:off x="2438400" y="4572000"/>
            <a:ext cx="4638675"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he-IL" dirty="0"/>
          </a:p>
        </p:txBody>
      </p:sp>
      <p:pic>
        <p:nvPicPr>
          <p:cNvPr id="4099" name="Picture 3"/>
          <p:cNvPicPr>
            <a:picLocks noChangeAspect="1" noChangeArrowheads="1"/>
          </p:cNvPicPr>
          <p:nvPr/>
        </p:nvPicPr>
        <p:blipFill>
          <a:blip r:embed="rId2" cstate="print"/>
          <a:srcRect/>
          <a:stretch>
            <a:fillRect/>
          </a:stretch>
        </p:blipFill>
        <p:spPr bwMode="auto">
          <a:xfrm>
            <a:off x="381000" y="1438275"/>
            <a:ext cx="6210367" cy="5419725"/>
          </a:xfrm>
          <a:prstGeom prst="rect">
            <a:avLst/>
          </a:prstGeom>
          <a:noFill/>
          <a:ln w="9525">
            <a:noFill/>
            <a:miter lim="800000"/>
            <a:headEnd/>
            <a:tailEnd/>
          </a:ln>
        </p:spPr>
      </p:pic>
      <p:cxnSp>
        <p:nvCxnSpPr>
          <p:cNvPr id="7" name="Straight Arrow Connector 6"/>
          <p:cNvCxnSpPr/>
          <p:nvPr/>
        </p:nvCxnSpPr>
        <p:spPr>
          <a:xfrm flipV="1">
            <a:off x="6400800" y="1524000"/>
            <a:ext cx="838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39000" y="1143000"/>
            <a:ext cx="1905000" cy="1200329"/>
          </a:xfrm>
          <a:prstGeom prst="rect">
            <a:avLst/>
          </a:prstGeom>
          <a:noFill/>
        </p:spPr>
        <p:txBody>
          <a:bodyPr wrap="square" rtlCol="1">
            <a:spAutoFit/>
          </a:bodyPr>
          <a:lstStyle/>
          <a:p>
            <a:r>
              <a:rPr lang="en-US" dirty="0" smtClean="0"/>
              <a:t>Duplication of one chromosome area, now the AF is 1/3 and 2/3</a:t>
            </a:r>
            <a:endParaRPr lang="he-IL" dirty="0"/>
          </a:p>
        </p:txBody>
      </p:sp>
      <p:cxnSp>
        <p:nvCxnSpPr>
          <p:cNvPr id="10" name="Straight Arrow Connector 9"/>
          <p:cNvCxnSpPr/>
          <p:nvPr/>
        </p:nvCxnSpPr>
        <p:spPr>
          <a:xfrm flipV="1">
            <a:off x="5334000" y="4648200"/>
            <a:ext cx="1981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05400" y="4419600"/>
            <a:ext cx="2209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0" y="4038600"/>
            <a:ext cx="1600200" cy="1754326"/>
          </a:xfrm>
          <a:prstGeom prst="rect">
            <a:avLst/>
          </a:prstGeom>
          <a:noFill/>
        </p:spPr>
        <p:txBody>
          <a:bodyPr wrap="square" rtlCol="1">
            <a:spAutoFit/>
          </a:bodyPr>
          <a:lstStyle/>
          <a:p>
            <a:r>
              <a:rPr lang="en-US" dirty="0" smtClean="0"/>
              <a:t>Example of LOH of a large area and a complete loss of one gene within</a:t>
            </a:r>
            <a:endParaRPr lang="he-I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Epigenetics</a:t>
            </a:r>
            <a:endParaRPr lang="he-IL" dirty="0"/>
          </a:p>
        </p:txBody>
      </p:sp>
      <p:sp>
        <p:nvSpPr>
          <p:cNvPr id="3" name="Content Placeholder 2"/>
          <p:cNvSpPr>
            <a:spLocks noGrp="1"/>
          </p:cNvSpPr>
          <p:nvPr>
            <p:ph idx="1"/>
          </p:nvPr>
        </p:nvSpPr>
        <p:spPr/>
        <p:txBody>
          <a:bodyPr>
            <a:normAutofit/>
          </a:bodyPr>
          <a:lstStyle/>
          <a:p>
            <a:r>
              <a:rPr lang="en-US" altLang="zh-TW" sz="2800" dirty="0" smtClean="0"/>
              <a:t>‘</a:t>
            </a:r>
            <a:r>
              <a:rPr lang="en-US" altLang="zh-TW" sz="2800" i="1" dirty="0" smtClean="0"/>
              <a:t>Epi’</a:t>
            </a:r>
            <a:r>
              <a:rPr lang="en-US" altLang="zh-TW" sz="2800" dirty="0" smtClean="0"/>
              <a:t>genetics</a:t>
            </a:r>
            <a:r>
              <a:rPr lang="en-US" altLang="zh-TW" sz="2800" dirty="0" smtClean="0"/>
              <a:t> - ‘On’ or ‘over’ the genetic information encoded in the DNA</a:t>
            </a:r>
            <a:endParaRPr lang="en-US" sz="2800" dirty="0" smtClean="0"/>
          </a:p>
          <a:p>
            <a:r>
              <a:rPr lang="en-US" sz="2800" dirty="0" smtClean="0"/>
              <a:t>Changes in cellular phenotype that are not caused by changes in DNA sequence.</a:t>
            </a:r>
          </a:p>
          <a:p>
            <a:r>
              <a:rPr lang="en-GB" sz="2800" dirty="0" smtClean="0"/>
              <a:t>A different layer of </a:t>
            </a:r>
            <a:r>
              <a:rPr lang="en-GB" sz="2800" dirty="0" smtClean="0"/>
              <a:t>transcriptional </a:t>
            </a:r>
            <a:r>
              <a:rPr lang="en-GB" sz="2800" dirty="0" smtClean="0"/>
              <a:t>regulation</a:t>
            </a:r>
          </a:p>
          <a:p>
            <a:r>
              <a:rPr lang="en-GB" sz="2800" dirty="0" smtClean="0"/>
              <a:t>Influence gene expression</a:t>
            </a:r>
          </a:p>
          <a:p>
            <a:r>
              <a:rPr lang="en-GB" sz="2800" dirty="0" smtClean="0"/>
              <a:t>Includes </a:t>
            </a:r>
            <a:r>
              <a:rPr lang="en-GB" sz="2800" b="1" dirty="0" smtClean="0"/>
              <a:t>histone</a:t>
            </a:r>
            <a:r>
              <a:rPr lang="en-GB" sz="2800" b="1" dirty="0" smtClean="0"/>
              <a:t> modifications </a:t>
            </a:r>
            <a:r>
              <a:rPr lang="en-GB" sz="2800" dirty="0" smtClean="0"/>
              <a:t>and </a:t>
            </a:r>
            <a:r>
              <a:rPr lang="en-GB" sz="2800" b="1" dirty="0" smtClean="0"/>
              <a:t>DNA </a:t>
            </a:r>
            <a:r>
              <a:rPr lang="en-GB" sz="2800" b="1" dirty="0" smtClean="0"/>
              <a:t>methylation</a:t>
            </a:r>
            <a:endParaRPr lang="en-GB" sz="2800" b="1" dirty="0" smtClean="0"/>
          </a:p>
          <a:p>
            <a:endParaRPr lang="he-IL" sz="2800" dirty="0"/>
          </a:p>
        </p:txBody>
      </p:sp>
      <p:pic>
        <p:nvPicPr>
          <p:cNvPr id="4" name="Picture 8" descr="rachelandemma"/>
          <p:cNvPicPr>
            <a:picLocks noChangeAspect="1" noChangeArrowheads="1"/>
          </p:cNvPicPr>
          <p:nvPr/>
        </p:nvPicPr>
        <p:blipFill>
          <a:blip r:embed="rId2" cstate="print"/>
          <a:srcRect/>
          <a:stretch>
            <a:fillRect/>
          </a:stretch>
        </p:blipFill>
        <p:spPr bwMode="auto">
          <a:xfrm>
            <a:off x="7620000" y="152400"/>
            <a:ext cx="1286787" cy="1865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Chromatin</a:t>
            </a:r>
            <a:endParaRPr lang="he-IL" dirty="0"/>
          </a:p>
        </p:txBody>
      </p:sp>
      <p:grpSp>
        <p:nvGrpSpPr>
          <p:cNvPr id="4" name="Group 4"/>
          <p:cNvGrpSpPr>
            <a:grpSpLocks/>
          </p:cNvGrpSpPr>
          <p:nvPr/>
        </p:nvGrpSpPr>
        <p:grpSpPr bwMode="auto">
          <a:xfrm>
            <a:off x="250825" y="549275"/>
            <a:ext cx="4249738" cy="6154738"/>
            <a:chOff x="1519" y="216"/>
            <a:chExt cx="2861" cy="4104"/>
          </a:xfrm>
        </p:grpSpPr>
        <p:pic>
          <p:nvPicPr>
            <p:cNvPr id="5" name="Picture 5"/>
            <p:cNvPicPr>
              <a:picLocks noChangeAspect="1" noChangeArrowheads="1"/>
            </p:cNvPicPr>
            <p:nvPr/>
          </p:nvPicPr>
          <p:blipFill>
            <a:blip r:embed="rId2" cstate="print"/>
            <a:srcRect t="76097" r="4634"/>
            <a:stretch>
              <a:fillRect/>
            </a:stretch>
          </p:blipFill>
          <p:spPr bwMode="auto">
            <a:xfrm>
              <a:off x="1519" y="3339"/>
              <a:ext cx="2861" cy="981"/>
            </a:xfrm>
            <a:prstGeom prst="rect">
              <a:avLst/>
            </a:prstGeom>
            <a:noFill/>
            <a:ln w="9525">
              <a:noFill/>
              <a:miter lim="800000"/>
              <a:headEnd/>
              <a:tailEnd/>
            </a:ln>
          </p:spPr>
        </p:pic>
        <p:pic>
          <p:nvPicPr>
            <p:cNvPr id="6" name="Picture 6"/>
            <p:cNvPicPr>
              <a:picLocks noChangeAspect="1" noChangeArrowheads="1"/>
            </p:cNvPicPr>
            <p:nvPr/>
          </p:nvPicPr>
          <p:blipFill>
            <a:blip r:embed="rId2" cstate="print"/>
            <a:srcRect r="39500"/>
            <a:stretch>
              <a:fillRect/>
            </a:stretch>
          </p:blipFill>
          <p:spPr bwMode="auto">
            <a:xfrm>
              <a:off x="1519" y="216"/>
              <a:ext cx="1815" cy="4104"/>
            </a:xfrm>
            <a:prstGeom prst="rect">
              <a:avLst/>
            </a:prstGeom>
            <a:noFill/>
            <a:ln w="9525">
              <a:noFill/>
              <a:miter lim="800000"/>
              <a:headEnd/>
              <a:tailEnd/>
            </a:ln>
          </p:spPr>
        </p:pic>
      </p:grpSp>
      <p:sp>
        <p:nvSpPr>
          <p:cNvPr id="7" name="Rectangle 10"/>
          <p:cNvSpPr>
            <a:spLocks noChangeArrowheads="1"/>
          </p:cNvSpPr>
          <p:nvPr/>
        </p:nvSpPr>
        <p:spPr bwMode="auto">
          <a:xfrm>
            <a:off x="2971800" y="1828800"/>
            <a:ext cx="5943600" cy="4525962"/>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GB" sz="2800" dirty="0" smtClean="0"/>
              <a:t>Nucleosome</a:t>
            </a:r>
            <a:r>
              <a:rPr lang="en-GB" sz="2800" dirty="0" smtClean="0"/>
              <a:t> </a:t>
            </a:r>
            <a:r>
              <a:rPr lang="en-GB" sz="2800" dirty="0"/>
              <a:t>Basic unit = 147pb wrapped </a:t>
            </a:r>
            <a:r>
              <a:rPr lang="en-GB" sz="2800" dirty="0" smtClean="0"/>
              <a:t>around </a:t>
            </a:r>
            <a:r>
              <a:rPr lang="en-GB" sz="2800" dirty="0"/>
              <a:t>Histone</a:t>
            </a:r>
            <a:r>
              <a:rPr lang="en-GB" sz="2800" dirty="0"/>
              <a:t> </a:t>
            </a:r>
            <a:r>
              <a:rPr lang="en-GB" sz="2800" dirty="0"/>
              <a:t>octamer</a:t>
            </a:r>
            <a:r>
              <a:rPr lang="en-GB" sz="2800" dirty="0"/>
              <a:t> 2X H2A H2B H3 H4</a:t>
            </a:r>
          </a:p>
          <a:p>
            <a:pPr marL="342900" indent="-342900">
              <a:spcBef>
                <a:spcPct val="20000"/>
              </a:spcBef>
              <a:buFont typeface="Arial" pitchFamily="34" charset="0"/>
              <a:buChar char="•"/>
            </a:pPr>
            <a:r>
              <a:rPr lang="en-GB" sz="2800" dirty="0"/>
              <a:t>Histone</a:t>
            </a:r>
            <a:r>
              <a:rPr lang="en-GB" sz="2800" dirty="0"/>
              <a:t> C-terminal domain, </a:t>
            </a:r>
            <a:r>
              <a:rPr lang="en-GB" sz="2800" dirty="0">
                <a:solidFill>
                  <a:srgbClr val="FF0000"/>
                </a:solidFill>
              </a:rPr>
              <a:t>N-terminal tail</a:t>
            </a:r>
            <a:r>
              <a:rPr lang="en-GB" sz="2800" dirty="0"/>
              <a:t> </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200" y="76200"/>
            <a:ext cx="8229600" cy="762000"/>
          </a:xfrm>
        </p:spPr>
        <p:txBody>
          <a:bodyPr/>
          <a:lstStyle/>
          <a:p>
            <a:r>
              <a:rPr lang="en-US" sz="3200" dirty="0" smtClean="0">
                <a:latin typeface="Helvetica" pitchFamily="-109" charset="0"/>
                <a:cs typeface="Arial" pitchFamily="34" charset="0"/>
              </a:rPr>
              <a:t>What are </a:t>
            </a:r>
            <a:r>
              <a:rPr lang="en-US" sz="3200" dirty="0" smtClean="0">
                <a:latin typeface="Helvetica" pitchFamily="-109" charset="0"/>
                <a:cs typeface="Arial" pitchFamily="34" charset="0"/>
              </a:rPr>
              <a:t>histone</a:t>
            </a:r>
            <a:r>
              <a:rPr lang="en-US" sz="3200" dirty="0" smtClean="0">
                <a:latin typeface="Helvetica" pitchFamily="-109" charset="0"/>
                <a:cs typeface="Arial" pitchFamily="34" charset="0"/>
              </a:rPr>
              <a:t> modifications?</a:t>
            </a:r>
          </a:p>
        </p:txBody>
      </p:sp>
      <p:sp>
        <p:nvSpPr>
          <p:cNvPr id="17411" name="Content Placeholder 2"/>
          <p:cNvSpPr>
            <a:spLocks noGrp="1"/>
          </p:cNvSpPr>
          <p:nvPr>
            <p:ph idx="4294967295"/>
          </p:nvPr>
        </p:nvSpPr>
        <p:spPr>
          <a:xfrm>
            <a:off x="381000" y="914400"/>
            <a:ext cx="8229600" cy="4525963"/>
          </a:xfrm>
        </p:spPr>
        <p:txBody>
          <a:bodyPr/>
          <a:lstStyle/>
          <a:p>
            <a:r>
              <a:rPr lang="en-US" sz="1800" dirty="0" smtClean="0">
                <a:latin typeface="Helvetica" pitchFamily="-109" charset="0"/>
                <a:cs typeface="Arial" pitchFamily="34" charset="0"/>
              </a:rPr>
              <a:t>Covalently attached groups (acetyl, </a:t>
            </a:r>
            <a:r>
              <a:rPr lang="en-US" sz="1800" dirty="0" smtClean="0">
                <a:latin typeface="Helvetica" pitchFamily="-109" charset="0"/>
                <a:cs typeface="Arial" pitchFamily="34" charset="0"/>
              </a:rPr>
              <a:t>phospho</a:t>
            </a:r>
            <a:r>
              <a:rPr lang="en-US" sz="1800" dirty="0" smtClean="0">
                <a:latin typeface="Helvetica" pitchFamily="-109" charset="0"/>
                <a:cs typeface="Arial" pitchFamily="34" charset="0"/>
              </a:rPr>
              <a:t>, methyl, </a:t>
            </a:r>
            <a:r>
              <a:rPr lang="en-US" sz="1800" dirty="0" smtClean="0">
                <a:latin typeface="Helvetica" pitchFamily="-109" charset="0"/>
                <a:cs typeface="Arial" pitchFamily="34" charset="0"/>
              </a:rPr>
              <a:t>ubiquitin</a:t>
            </a:r>
            <a:r>
              <a:rPr lang="en-US" sz="1800" dirty="0" smtClean="0">
                <a:latin typeface="Helvetica" pitchFamily="-109" charset="0"/>
                <a:cs typeface="Arial" pitchFamily="34" charset="0"/>
              </a:rPr>
              <a:t>, SUMO), usually to </a:t>
            </a:r>
            <a:r>
              <a:rPr lang="en-US" sz="1800" dirty="0" smtClean="0">
                <a:latin typeface="Helvetica" pitchFamily="-109" charset="0"/>
                <a:cs typeface="Arial" pitchFamily="34" charset="0"/>
              </a:rPr>
              <a:t>histone</a:t>
            </a:r>
            <a:r>
              <a:rPr lang="en-US" sz="1800" dirty="0" smtClean="0">
                <a:latin typeface="Helvetica" pitchFamily="-109" charset="0"/>
                <a:cs typeface="Arial" pitchFamily="34" charset="0"/>
              </a:rPr>
              <a:t> tails</a:t>
            </a:r>
          </a:p>
          <a:p>
            <a:endParaRPr lang="en-US" sz="1800" dirty="0" smtClean="0">
              <a:latin typeface="Helvetica" pitchFamily="-109" charset="0"/>
              <a:cs typeface="Arial" pitchFamily="34" charset="0"/>
            </a:endParaRPr>
          </a:p>
          <a:p>
            <a:r>
              <a:rPr lang="en-US" sz="1800" dirty="0" smtClean="0">
                <a:latin typeface="Helvetica" pitchFamily="-109" charset="0"/>
                <a:cs typeface="Arial" pitchFamily="34" charset="0"/>
              </a:rPr>
              <a:t>Reversible: enzymes that add/remove modification, signals </a:t>
            </a:r>
          </a:p>
          <a:p>
            <a:endParaRPr lang="en-US" sz="1800" dirty="0" smtClean="0">
              <a:latin typeface="Helvetica" pitchFamily="-109" charset="0"/>
              <a:cs typeface="Arial" pitchFamily="34" charset="0"/>
            </a:endParaRPr>
          </a:p>
          <a:p>
            <a:r>
              <a:rPr lang="en-US" sz="1800" dirty="0" smtClean="0">
                <a:latin typeface="Helvetica" pitchFamily="-109" charset="0"/>
                <a:cs typeface="Arial" pitchFamily="34" charset="0"/>
              </a:rPr>
              <a:t>Dynamic</a:t>
            </a:r>
          </a:p>
          <a:p>
            <a:endParaRPr lang="en-US" sz="1800" dirty="0" smtClean="0">
              <a:latin typeface="Helvetica" pitchFamily="-109" charset="0"/>
              <a:cs typeface="Arial" pitchFamily="34" charset="0"/>
            </a:endParaRPr>
          </a:p>
          <a:p>
            <a:r>
              <a:rPr lang="en-US" sz="1800" dirty="0" smtClean="0">
                <a:latin typeface="Helvetica" pitchFamily="-109" charset="0"/>
                <a:cs typeface="Arial" pitchFamily="34" charset="0"/>
              </a:rPr>
              <a:t>Have diverse biological functions: in chromatin organization, gene expression, DNA repair</a:t>
            </a:r>
          </a:p>
        </p:txBody>
      </p:sp>
      <p:pic>
        <p:nvPicPr>
          <p:cNvPr id="17412" name="Picture 2"/>
          <p:cNvPicPr>
            <a:picLocks noChangeAspect="1" noChangeArrowheads="1"/>
          </p:cNvPicPr>
          <p:nvPr/>
        </p:nvPicPr>
        <p:blipFill>
          <a:blip r:embed="rId3" cstate="print"/>
          <a:srcRect/>
          <a:stretch>
            <a:fillRect/>
          </a:stretch>
        </p:blipFill>
        <p:spPr bwMode="auto">
          <a:xfrm>
            <a:off x="914400" y="3962400"/>
            <a:ext cx="3048000" cy="2044700"/>
          </a:xfrm>
          <a:prstGeom prst="rect">
            <a:avLst/>
          </a:prstGeom>
          <a:noFill/>
          <a:ln w="9525">
            <a:noFill/>
            <a:miter lim="800000"/>
            <a:headEnd/>
            <a:tailEnd/>
          </a:ln>
        </p:spPr>
      </p:pic>
      <p:sp>
        <p:nvSpPr>
          <p:cNvPr id="17413" name="TextBox 4"/>
          <p:cNvSpPr txBox="1">
            <a:spLocks noChangeArrowheads="1"/>
          </p:cNvSpPr>
          <p:nvPr/>
        </p:nvSpPr>
        <p:spPr bwMode="auto">
          <a:xfrm>
            <a:off x="1447800" y="6172200"/>
            <a:ext cx="1425575" cy="274638"/>
          </a:xfrm>
          <a:prstGeom prst="rect">
            <a:avLst/>
          </a:prstGeom>
          <a:noFill/>
          <a:ln w="9525">
            <a:noFill/>
            <a:miter lim="800000"/>
            <a:headEnd/>
            <a:tailEnd/>
          </a:ln>
        </p:spPr>
        <p:txBody>
          <a:bodyPr wrap="none">
            <a:spAutoFit/>
          </a:bodyPr>
          <a:lstStyle/>
          <a:p>
            <a:pPr eaLnBrk="1" hangingPunct="1"/>
            <a:r>
              <a:rPr lang="en-US" sz="1200" dirty="0">
                <a:latin typeface="Helvetica" pitchFamily="-109" charset="0"/>
              </a:rPr>
              <a:t>Lodish</a:t>
            </a:r>
            <a:r>
              <a:rPr lang="en-US" sz="1200" dirty="0">
                <a:latin typeface="Helvetica" pitchFamily="-109" charset="0"/>
              </a:rPr>
              <a:t> et al., 2000</a:t>
            </a:r>
          </a:p>
        </p:txBody>
      </p:sp>
      <p:pic>
        <p:nvPicPr>
          <p:cNvPr id="17414" name="Picture 6"/>
          <p:cNvPicPr>
            <a:picLocks noChangeAspect="1" noChangeArrowheads="1"/>
          </p:cNvPicPr>
          <p:nvPr/>
        </p:nvPicPr>
        <p:blipFill>
          <a:blip r:embed="rId4" cstate="print"/>
          <a:srcRect/>
          <a:stretch>
            <a:fillRect/>
          </a:stretch>
        </p:blipFill>
        <p:spPr bwMode="auto">
          <a:xfrm>
            <a:off x="5181600" y="3733800"/>
            <a:ext cx="3124200" cy="2460625"/>
          </a:xfrm>
          <a:prstGeom prst="rect">
            <a:avLst/>
          </a:prstGeom>
          <a:noFill/>
          <a:ln w="9525">
            <a:noFill/>
            <a:miter lim="800000"/>
            <a:headEnd/>
            <a:tailEnd/>
          </a:ln>
        </p:spPr>
      </p:pic>
      <p:sp>
        <p:nvSpPr>
          <p:cNvPr id="17415" name="TextBox 4"/>
          <p:cNvSpPr txBox="1">
            <a:spLocks noChangeArrowheads="1"/>
          </p:cNvSpPr>
          <p:nvPr/>
        </p:nvSpPr>
        <p:spPr bwMode="auto">
          <a:xfrm>
            <a:off x="6172200" y="6096000"/>
            <a:ext cx="2287588" cy="274638"/>
          </a:xfrm>
          <a:prstGeom prst="rect">
            <a:avLst/>
          </a:prstGeom>
          <a:noFill/>
          <a:ln w="9525">
            <a:noFill/>
            <a:miter lim="800000"/>
            <a:headEnd/>
            <a:tailEnd/>
          </a:ln>
        </p:spPr>
        <p:txBody>
          <a:bodyPr wrap="none">
            <a:spAutoFit/>
          </a:bodyPr>
          <a:lstStyle/>
          <a:p>
            <a:pPr eaLnBrk="1" hangingPunct="1"/>
            <a:r>
              <a:rPr lang="en-US" sz="1200" i="1" dirty="0">
                <a:latin typeface="Helvetica" pitchFamily="-109" charset="0"/>
              </a:rPr>
              <a:t>Cell</a:t>
            </a:r>
            <a:r>
              <a:rPr lang="en-US" sz="1200" dirty="0">
                <a:latin typeface="Helvetica" pitchFamily="-109" charset="0"/>
              </a:rPr>
              <a:t>, 111:285-91, Nov. 1, 2002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1219200" y="69850"/>
            <a:ext cx="4135438" cy="6788150"/>
          </a:xfrm>
          <a:prstGeom prst="rect">
            <a:avLst/>
          </a:prstGeom>
          <a:noFill/>
          <a:ln w="9525">
            <a:noFill/>
            <a:miter lim="800000"/>
            <a:headEnd/>
            <a:tailEnd/>
          </a:ln>
        </p:spPr>
      </p:pic>
      <p:sp>
        <p:nvSpPr>
          <p:cNvPr id="19459" name="Text Box 5"/>
          <p:cNvSpPr txBox="1">
            <a:spLocks noChangeArrowheads="1"/>
          </p:cNvSpPr>
          <p:nvPr/>
        </p:nvSpPr>
        <p:spPr bwMode="auto">
          <a:xfrm>
            <a:off x="5257800" y="3048000"/>
            <a:ext cx="3890963" cy="1754188"/>
          </a:xfrm>
          <a:prstGeom prst="rect">
            <a:avLst/>
          </a:prstGeom>
          <a:noFill/>
          <a:ln w="9525">
            <a:noFill/>
            <a:miter lim="800000"/>
            <a:headEnd/>
            <a:tailEnd/>
          </a:ln>
        </p:spPr>
        <p:txBody>
          <a:bodyPr wrap="none">
            <a:spAutoFit/>
          </a:bodyPr>
          <a:lstStyle/>
          <a:p>
            <a:r>
              <a:rPr lang="en-US" sz="1800" dirty="0">
                <a:latin typeface="Helvetica" pitchFamily="-109" charset="0"/>
              </a:rPr>
              <a:t>Histone</a:t>
            </a:r>
            <a:r>
              <a:rPr lang="en-US" sz="1800" dirty="0">
                <a:latin typeface="Helvetica" pitchFamily="-109" charset="0"/>
              </a:rPr>
              <a:t> modifications are</a:t>
            </a:r>
          </a:p>
          <a:p>
            <a:r>
              <a:rPr lang="en-US" sz="1800" dirty="0">
                <a:latin typeface="Helvetica" pitchFamily="-109" charset="0"/>
              </a:rPr>
              <a:t>among a number of chromatin</a:t>
            </a:r>
          </a:p>
          <a:p>
            <a:r>
              <a:rPr lang="en-US" sz="1800" dirty="0">
                <a:latin typeface="Helvetica" pitchFamily="-109" charset="0"/>
              </a:rPr>
              <a:t>changes (DNA </a:t>
            </a:r>
            <a:r>
              <a:rPr lang="en-US" sz="1800" dirty="0">
                <a:latin typeface="Helvetica" pitchFamily="-109" charset="0"/>
              </a:rPr>
              <a:t>methylation</a:t>
            </a:r>
            <a:r>
              <a:rPr lang="en-US" sz="1800" dirty="0">
                <a:latin typeface="Helvetica" pitchFamily="-109" charset="0"/>
              </a:rPr>
              <a:t>,</a:t>
            </a:r>
          </a:p>
          <a:p>
            <a:r>
              <a:rPr lang="en-US" sz="1800" dirty="0">
                <a:latin typeface="Helvetica" pitchFamily="-109" charset="0"/>
              </a:rPr>
              <a:t>nucleosomal</a:t>
            </a:r>
            <a:r>
              <a:rPr lang="en-US" sz="1800" dirty="0">
                <a:latin typeface="Helvetica" pitchFamily="-109" charset="0"/>
              </a:rPr>
              <a:t> positioning,</a:t>
            </a:r>
          </a:p>
          <a:p>
            <a:r>
              <a:rPr lang="en-US" sz="1800" dirty="0">
                <a:latin typeface="Helvetica" pitchFamily="-109" charset="0"/>
              </a:rPr>
              <a:t>small RNAs) that regulate </a:t>
            </a:r>
          </a:p>
          <a:p>
            <a:r>
              <a:rPr lang="en-US" sz="1800" dirty="0">
                <a:latin typeface="Helvetica" pitchFamily="-109" charset="0"/>
              </a:rPr>
              <a:t>gene expression and epigenetic fate</a:t>
            </a:r>
          </a:p>
        </p:txBody>
      </p:sp>
      <p:pic>
        <p:nvPicPr>
          <p:cNvPr id="19460" name="Picture 6"/>
          <p:cNvPicPr>
            <a:picLocks noChangeAspect="1" noChangeArrowheads="1"/>
          </p:cNvPicPr>
          <p:nvPr/>
        </p:nvPicPr>
        <p:blipFill>
          <a:blip r:embed="rId4" cstate="print"/>
          <a:srcRect/>
          <a:stretch>
            <a:fillRect/>
          </a:stretch>
        </p:blipFill>
        <p:spPr bwMode="auto">
          <a:xfrm>
            <a:off x="5105400" y="5943600"/>
            <a:ext cx="3730625" cy="517525"/>
          </a:xfrm>
          <a:prstGeom prst="rect">
            <a:avLst/>
          </a:prstGeom>
          <a:noFill/>
          <a:ln w="9525">
            <a:noFill/>
            <a:miter lim="800000"/>
            <a:headEnd/>
            <a:tailEnd/>
          </a:ln>
        </p:spPr>
      </p:pic>
      <p:pic>
        <p:nvPicPr>
          <p:cNvPr id="19461" name="Picture 7"/>
          <p:cNvPicPr>
            <a:picLocks noChangeAspect="1" noChangeArrowheads="1"/>
          </p:cNvPicPr>
          <p:nvPr/>
        </p:nvPicPr>
        <p:blipFill>
          <a:blip r:embed="rId5" cstate="print"/>
          <a:srcRect/>
          <a:stretch>
            <a:fillRect/>
          </a:stretch>
        </p:blipFill>
        <p:spPr bwMode="auto">
          <a:xfrm>
            <a:off x="5181600" y="6400800"/>
            <a:ext cx="2049463" cy="227013"/>
          </a:xfrm>
          <a:prstGeom prst="rect">
            <a:avLst/>
          </a:prstGeom>
          <a:noFill/>
          <a:ln w="9525">
            <a:noFill/>
            <a:miter lim="800000"/>
            <a:headEnd/>
            <a:tailEnd/>
          </a:ln>
        </p:spPr>
      </p:pic>
      <p:pic>
        <p:nvPicPr>
          <p:cNvPr id="19462" name="Picture 8"/>
          <p:cNvPicPr>
            <a:picLocks noChangeAspect="1" noChangeArrowheads="1"/>
          </p:cNvPicPr>
          <p:nvPr/>
        </p:nvPicPr>
        <p:blipFill>
          <a:blip r:embed="rId6" cstate="print"/>
          <a:srcRect/>
          <a:stretch>
            <a:fillRect/>
          </a:stretch>
        </p:blipFill>
        <p:spPr bwMode="auto">
          <a:xfrm>
            <a:off x="5181600" y="6629400"/>
            <a:ext cx="1600200" cy="144463"/>
          </a:xfrm>
          <a:prstGeom prst="rect">
            <a:avLst/>
          </a:prstGeom>
          <a:noFill/>
          <a:ln w="9525">
            <a:noFill/>
            <a:miter lim="800000"/>
            <a:headEnd/>
            <a:tailEnd/>
          </a:ln>
        </p:spPr>
      </p:pic>
      <p:pic>
        <p:nvPicPr>
          <p:cNvPr id="19463" name="Picture 9"/>
          <p:cNvPicPr>
            <a:picLocks noChangeAspect="1" noChangeArrowheads="1"/>
          </p:cNvPicPr>
          <p:nvPr/>
        </p:nvPicPr>
        <p:blipFill>
          <a:blip r:embed="rId7" cstate="print"/>
          <a:srcRect/>
          <a:stretch>
            <a:fillRect/>
          </a:stretch>
        </p:blipFill>
        <p:spPr bwMode="auto">
          <a:xfrm>
            <a:off x="6781800" y="6637338"/>
            <a:ext cx="1584325" cy="14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GB" sz="3200" dirty="0" smtClean="0"/>
              <a:t>Histone</a:t>
            </a:r>
            <a:r>
              <a:rPr lang="en-GB" sz="3200" dirty="0" smtClean="0"/>
              <a:t> modification </a:t>
            </a:r>
            <a:r>
              <a:rPr lang="en-US" sz="3200" dirty="0" smtClean="0"/>
              <a:t>regulates accessibility to gene promoter regions</a:t>
            </a:r>
          </a:p>
        </p:txBody>
      </p:sp>
      <p:pic>
        <p:nvPicPr>
          <p:cNvPr id="11267" name="Picture 12" descr="cellfig1"/>
          <p:cNvPicPr>
            <a:picLocks noChangeAspect="1" noChangeArrowheads="1"/>
          </p:cNvPicPr>
          <p:nvPr/>
        </p:nvPicPr>
        <p:blipFill>
          <a:blip r:embed="rId3" cstate="print"/>
          <a:srcRect/>
          <a:stretch>
            <a:fillRect/>
          </a:stretch>
        </p:blipFill>
        <p:spPr bwMode="auto">
          <a:xfrm>
            <a:off x="762000" y="1600200"/>
            <a:ext cx="2895600" cy="2279650"/>
          </a:xfrm>
          <a:prstGeom prst="rect">
            <a:avLst/>
          </a:prstGeom>
          <a:noFill/>
          <a:ln w="9525">
            <a:noFill/>
            <a:miter lim="800000"/>
            <a:headEnd/>
            <a:tailEnd/>
          </a:ln>
        </p:spPr>
      </p:pic>
      <p:pic>
        <p:nvPicPr>
          <p:cNvPr id="11268" name="Picture 19" descr="Picture3"/>
          <p:cNvPicPr>
            <a:picLocks noChangeAspect="1" noChangeArrowheads="1"/>
          </p:cNvPicPr>
          <p:nvPr/>
        </p:nvPicPr>
        <p:blipFill>
          <a:blip r:embed="rId4" cstate="print"/>
          <a:srcRect/>
          <a:stretch>
            <a:fillRect/>
          </a:stretch>
        </p:blipFill>
        <p:spPr bwMode="auto">
          <a:xfrm>
            <a:off x="4724400" y="4071938"/>
            <a:ext cx="4419600" cy="2786062"/>
          </a:xfrm>
          <a:prstGeom prst="rect">
            <a:avLst/>
          </a:prstGeom>
          <a:noFill/>
          <a:ln w="9525">
            <a:noFill/>
            <a:miter lim="800000"/>
            <a:headEnd/>
            <a:tailEnd/>
          </a:ln>
        </p:spPr>
      </p:pic>
      <p:sp>
        <p:nvSpPr>
          <p:cNvPr id="11269" name="Text Box 20"/>
          <p:cNvSpPr txBox="1">
            <a:spLocks noChangeArrowheads="1"/>
          </p:cNvSpPr>
          <p:nvPr/>
        </p:nvSpPr>
        <p:spPr bwMode="auto">
          <a:xfrm>
            <a:off x="762000" y="4800600"/>
            <a:ext cx="4114800" cy="366713"/>
          </a:xfrm>
          <a:prstGeom prst="rect">
            <a:avLst/>
          </a:prstGeom>
          <a:noFill/>
          <a:ln w="9525" algn="ctr">
            <a:noFill/>
            <a:miter lim="800000"/>
            <a:headEnd/>
            <a:tailEnd/>
          </a:ln>
        </p:spPr>
        <p:txBody>
          <a:bodyPr>
            <a:spAutoFit/>
          </a:bodyPr>
          <a:lstStyle/>
          <a:p>
            <a:pPr>
              <a:spcBef>
                <a:spcPct val="50000"/>
              </a:spcBef>
            </a:pPr>
            <a:r>
              <a:rPr lang="en-GB" b="1" dirty="0">
                <a:solidFill>
                  <a:srgbClr val="009900"/>
                </a:solidFill>
              </a:rPr>
              <a:t>Transcriptionally</a:t>
            </a:r>
            <a:r>
              <a:rPr lang="en-GB" b="1" dirty="0">
                <a:solidFill>
                  <a:srgbClr val="009900"/>
                </a:solidFill>
              </a:rPr>
              <a:t> active chromatin</a:t>
            </a:r>
            <a:endParaRPr lang="en-US" b="1" dirty="0">
              <a:solidFill>
                <a:srgbClr val="009900"/>
              </a:solidFill>
            </a:endParaRPr>
          </a:p>
        </p:txBody>
      </p:sp>
      <p:sp>
        <p:nvSpPr>
          <p:cNvPr id="11270" name="Text Box 21"/>
          <p:cNvSpPr txBox="1">
            <a:spLocks noChangeArrowheads="1"/>
          </p:cNvSpPr>
          <p:nvPr/>
        </p:nvSpPr>
        <p:spPr bwMode="auto">
          <a:xfrm>
            <a:off x="609600" y="5867400"/>
            <a:ext cx="4419600" cy="366713"/>
          </a:xfrm>
          <a:prstGeom prst="rect">
            <a:avLst/>
          </a:prstGeom>
          <a:noFill/>
          <a:ln w="9525" algn="ctr">
            <a:noFill/>
            <a:miter lim="800000"/>
            <a:headEnd/>
            <a:tailEnd/>
          </a:ln>
        </p:spPr>
        <p:txBody>
          <a:bodyPr>
            <a:spAutoFit/>
          </a:bodyPr>
          <a:lstStyle/>
          <a:p>
            <a:pPr>
              <a:spcBef>
                <a:spcPct val="50000"/>
              </a:spcBef>
            </a:pPr>
            <a:r>
              <a:rPr lang="en-GB" b="1" dirty="0">
                <a:solidFill>
                  <a:srgbClr val="FF3300"/>
                </a:solidFill>
              </a:rPr>
              <a:t>Transcriptionally</a:t>
            </a:r>
            <a:r>
              <a:rPr lang="en-GB" b="1" dirty="0">
                <a:solidFill>
                  <a:srgbClr val="FF3300"/>
                </a:solidFill>
              </a:rPr>
              <a:t> repressive chromatin</a:t>
            </a:r>
            <a:endParaRPr lang="en-US" b="1" dirty="0">
              <a:solidFill>
                <a:srgbClr val="FF3300"/>
              </a:solidFill>
            </a:endParaRPr>
          </a:p>
        </p:txBody>
      </p:sp>
      <p:sp>
        <p:nvSpPr>
          <p:cNvPr id="11271" name="Rectangle 22"/>
          <p:cNvSpPr>
            <a:spLocks noChangeArrowheads="1"/>
          </p:cNvSpPr>
          <p:nvPr/>
        </p:nvSpPr>
        <p:spPr bwMode="auto">
          <a:xfrm>
            <a:off x="3429000" y="2362200"/>
            <a:ext cx="5715000" cy="584775"/>
          </a:xfrm>
          <a:prstGeom prst="rect">
            <a:avLst/>
          </a:prstGeom>
          <a:noFill/>
          <a:ln w="9525" algn="ctr">
            <a:noFill/>
            <a:miter lim="800000"/>
            <a:headEnd/>
            <a:tailEnd/>
          </a:ln>
        </p:spPr>
        <p:txBody>
          <a:bodyPr>
            <a:spAutoFit/>
          </a:bodyPr>
          <a:lstStyle/>
          <a:p>
            <a:pPr lvl="1"/>
            <a:r>
              <a:rPr lang="en-US" sz="1600" dirty="0"/>
              <a:t>Acetylation</a:t>
            </a:r>
            <a:r>
              <a:rPr lang="en-US" sz="1600" dirty="0"/>
              <a:t> and </a:t>
            </a:r>
            <a:r>
              <a:rPr lang="en-US" sz="1600" dirty="0"/>
              <a:t>Methylation</a:t>
            </a:r>
            <a:r>
              <a:rPr lang="en-US" sz="1600" dirty="0"/>
              <a:t> regulate accessibility to promoter regions of </a:t>
            </a:r>
            <a:r>
              <a:rPr lang="en-US" sz="1600" dirty="0" smtClean="0"/>
              <a:t>genes</a:t>
            </a: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228600" y="1143000"/>
            <a:ext cx="8763000" cy="4114800"/>
          </a:xfrm>
        </p:spPr>
        <p:txBody>
          <a:bodyPr>
            <a:normAutofit fontScale="92500" lnSpcReduction="10000"/>
          </a:bodyPr>
          <a:lstStyle/>
          <a:p>
            <a:pPr eaLnBrk="1" hangingPunct="1"/>
            <a:r>
              <a:rPr lang="en-US" sz="2400" dirty="0" smtClean="0">
                <a:latin typeface="Helvetica" pitchFamily="-109" charset="0"/>
              </a:rPr>
              <a:t>Chromatin </a:t>
            </a:r>
            <a:r>
              <a:rPr lang="en-US" sz="2400" dirty="0" smtClean="0">
                <a:latin typeface="Helvetica" pitchFamily="-109" charset="0"/>
              </a:rPr>
              <a:t>immunoprecipitation</a:t>
            </a:r>
            <a:r>
              <a:rPr lang="en-US" sz="2400" dirty="0" smtClean="0">
                <a:latin typeface="Helvetica" pitchFamily="-109" charset="0"/>
              </a:rPr>
              <a:t> (</a:t>
            </a:r>
            <a:r>
              <a:rPr lang="en-US" sz="2400" dirty="0" smtClean="0">
                <a:latin typeface="Helvetica" pitchFamily="-109" charset="0"/>
              </a:rPr>
              <a:t>ChIP</a:t>
            </a:r>
            <a:r>
              <a:rPr lang="en-US" sz="2400" dirty="0" smtClean="0">
                <a:latin typeface="Helvetica" pitchFamily="-109" charset="0"/>
              </a:rPr>
              <a:t>), followed by PCR (targeted) or by genome-wide </a:t>
            </a:r>
            <a:r>
              <a:rPr lang="en-US" sz="2400" dirty="0" smtClean="0">
                <a:solidFill>
                  <a:srgbClr val="000000"/>
                </a:solidFill>
                <a:latin typeface="Helvetica" pitchFamily="-109" charset="0"/>
              </a:rPr>
              <a:t>approaches:</a:t>
            </a:r>
          </a:p>
          <a:p>
            <a:pPr lvl="2" eaLnBrk="1" hangingPunct="1"/>
            <a:endParaRPr lang="en-US" sz="1800" dirty="0" smtClean="0">
              <a:latin typeface="Helvetica" pitchFamily="-109" charset="0"/>
            </a:endParaRPr>
          </a:p>
          <a:p>
            <a:pPr lvl="2" eaLnBrk="1" hangingPunct="1"/>
            <a:r>
              <a:rPr lang="en-US" sz="1800" dirty="0" smtClean="0">
                <a:latin typeface="Helvetica" pitchFamily="-109" charset="0"/>
              </a:rPr>
              <a:t>Targeted approach – </a:t>
            </a:r>
            <a:r>
              <a:rPr lang="en-US" sz="1800" dirty="0" smtClean="0">
                <a:latin typeface="Helvetica" pitchFamily="-109" charset="0"/>
              </a:rPr>
              <a:t>ChIP-qPCR</a:t>
            </a:r>
            <a:endParaRPr lang="en-US" sz="1800" dirty="0" smtClean="0">
              <a:latin typeface="Helvetica" pitchFamily="-109" charset="0"/>
            </a:endParaRPr>
          </a:p>
          <a:p>
            <a:pPr lvl="2" eaLnBrk="1" hangingPunct="1"/>
            <a:endParaRPr lang="en-US" sz="1800" dirty="0" smtClean="0">
              <a:latin typeface="Helvetica" pitchFamily="-109" charset="0"/>
            </a:endParaRPr>
          </a:p>
          <a:p>
            <a:pPr lvl="2" eaLnBrk="1" hangingPunct="1"/>
            <a:r>
              <a:rPr lang="en-US" sz="1800" dirty="0" smtClean="0">
                <a:latin typeface="Helvetica" pitchFamily="-109" charset="0"/>
              </a:rPr>
              <a:t>Unbiased approach – </a:t>
            </a:r>
            <a:r>
              <a:rPr lang="en-US" sz="1800" dirty="0" smtClean="0">
                <a:latin typeface="Helvetica" pitchFamily="-109" charset="0"/>
              </a:rPr>
              <a:t>ChIP</a:t>
            </a:r>
            <a:r>
              <a:rPr lang="en-US" sz="1800" dirty="0" smtClean="0">
                <a:latin typeface="Helvetica" pitchFamily="-109" charset="0"/>
              </a:rPr>
              <a:t>-chip, </a:t>
            </a:r>
            <a:r>
              <a:rPr lang="en-US" sz="1800" dirty="0" smtClean="0">
                <a:latin typeface="Helvetica" pitchFamily="-109" charset="0"/>
              </a:rPr>
              <a:t>ChIP-seq</a:t>
            </a:r>
            <a:r>
              <a:rPr lang="en-US" sz="1800" dirty="0" smtClean="0">
                <a:latin typeface="Helvetica" pitchFamily="-109" charset="0"/>
              </a:rPr>
              <a:t>, or other genome-wide techniques</a:t>
            </a:r>
          </a:p>
          <a:p>
            <a:pPr lvl="2" eaLnBrk="1" hangingPunct="1"/>
            <a:endParaRPr lang="en-US" sz="1800" dirty="0" smtClean="0">
              <a:latin typeface="Helvetica" pitchFamily="-109" charset="0"/>
            </a:endParaRPr>
          </a:p>
          <a:p>
            <a:pPr lvl="2" eaLnBrk="1" hangingPunct="1"/>
            <a:r>
              <a:rPr lang="en-US" sz="1800" dirty="0" smtClean="0">
                <a:latin typeface="Helvetica" pitchFamily="-109" charset="0"/>
              </a:rPr>
              <a:t>Limitations: </a:t>
            </a:r>
          </a:p>
          <a:p>
            <a:pPr lvl="4" eaLnBrk="1" hangingPunct="1"/>
            <a:r>
              <a:rPr lang="en-US" sz="1600" dirty="0" smtClean="0">
                <a:latin typeface="Helvetica" pitchFamily="-109" charset="0"/>
              </a:rPr>
              <a:t>Antibody specificity</a:t>
            </a:r>
          </a:p>
          <a:p>
            <a:pPr lvl="4" eaLnBrk="1" hangingPunct="1"/>
            <a:r>
              <a:rPr lang="en-US" sz="1600" dirty="0" smtClean="0">
                <a:latin typeface="Helvetica" pitchFamily="-109" charset="0"/>
              </a:rPr>
              <a:t>Inherent biases of localization methods</a:t>
            </a:r>
          </a:p>
          <a:p>
            <a:pPr lvl="2" eaLnBrk="1" hangingPunct="1"/>
            <a:endParaRPr lang="en-US" sz="1800" dirty="0" smtClean="0">
              <a:latin typeface="Helvetica" pitchFamily="-109" charset="0"/>
            </a:endParaRPr>
          </a:p>
          <a:p>
            <a:pPr eaLnBrk="1" hangingPunct="1"/>
            <a:r>
              <a:rPr lang="en-US" sz="2400" dirty="0" smtClean="0">
                <a:latin typeface="Helvetica" pitchFamily="-109" charset="0"/>
              </a:rPr>
              <a:t>Mass Spectrometry:</a:t>
            </a:r>
          </a:p>
          <a:p>
            <a:pPr lvl="2" eaLnBrk="1" hangingPunct="1"/>
            <a:r>
              <a:rPr lang="en-US" sz="1600" dirty="0" smtClean="0">
                <a:latin typeface="Helvetica" pitchFamily="-109" charset="0"/>
              </a:rPr>
              <a:t>Requires digestion of </a:t>
            </a:r>
            <a:r>
              <a:rPr lang="en-US" sz="1600" dirty="0" smtClean="0">
                <a:latin typeface="Helvetica" pitchFamily="-109" charset="0"/>
              </a:rPr>
              <a:t>histones</a:t>
            </a:r>
            <a:endParaRPr lang="en-US" sz="1600" dirty="0" smtClean="0">
              <a:latin typeface="Helvetica" pitchFamily="-109" charset="0"/>
            </a:endParaRPr>
          </a:p>
        </p:txBody>
      </p:sp>
      <p:sp>
        <p:nvSpPr>
          <p:cNvPr id="31747" name="Rectangle 3"/>
          <p:cNvSpPr>
            <a:spLocks noChangeArrowheads="1"/>
          </p:cNvSpPr>
          <p:nvPr/>
        </p:nvSpPr>
        <p:spPr bwMode="auto">
          <a:xfrm>
            <a:off x="1219200" y="238125"/>
            <a:ext cx="7315200" cy="519113"/>
          </a:xfrm>
          <a:prstGeom prst="rect">
            <a:avLst/>
          </a:prstGeom>
          <a:noFill/>
          <a:ln w="9525">
            <a:noFill/>
            <a:miter lim="800000"/>
            <a:headEnd/>
            <a:tailEnd/>
          </a:ln>
        </p:spPr>
        <p:txBody>
          <a:bodyPr>
            <a:spAutoFit/>
          </a:bodyPr>
          <a:lstStyle/>
          <a:p>
            <a:r>
              <a:rPr lang="en-US" sz="2800" dirty="0">
                <a:solidFill>
                  <a:srgbClr val="FF0000"/>
                </a:solidFill>
                <a:latin typeface="Helvetica" pitchFamily="-109" charset="0"/>
              </a:rPr>
              <a:t>How are </a:t>
            </a:r>
            <a:r>
              <a:rPr lang="en-US" sz="2800" dirty="0">
                <a:solidFill>
                  <a:srgbClr val="FF0000"/>
                </a:solidFill>
                <a:latin typeface="Helvetica" pitchFamily="-109" charset="0"/>
              </a:rPr>
              <a:t>histone</a:t>
            </a:r>
            <a:r>
              <a:rPr lang="en-US" sz="2800" dirty="0">
                <a:solidFill>
                  <a:srgbClr val="FF0000"/>
                </a:solidFill>
                <a:latin typeface="Helvetica" pitchFamily="-109" charset="0"/>
              </a:rPr>
              <a:t> modifications studied?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biology talk</a:t>
            </a:r>
            <a:endParaRPr lang="he-IL" dirty="0"/>
          </a:p>
        </p:txBody>
      </p:sp>
      <p:sp>
        <p:nvSpPr>
          <p:cNvPr id="3" name="Content Placeholder 2"/>
          <p:cNvSpPr>
            <a:spLocks noGrp="1"/>
          </p:cNvSpPr>
          <p:nvPr>
            <p:ph idx="1"/>
          </p:nvPr>
        </p:nvSpPr>
        <p:spPr/>
        <p:txBody>
          <a:bodyPr/>
          <a:lstStyle/>
          <a:p>
            <a:pPr>
              <a:buNone/>
            </a:pPr>
            <a:r>
              <a:rPr lang="en-US" sz="4000" dirty="0" smtClean="0"/>
              <a:t>Inferring biological progression from high dimensional data</a:t>
            </a:r>
          </a:p>
          <a:p>
            <a:pPr>
              <a:buNone/>
            </a:pPr>
            <a:r>
              <a:rPr lang="en-US" dirty="0" smtClean="0"/>
              <a:t>Sylvia K. Plevritis</a:t>
            </a:r>
          </a:p>
          <a:p>
            <a:pPr>
              <a:buNone/>
            </a:pPr>
            <a:r>
              <a:rPr lang="en-US" sz="2800" i="1" dirty="0" smtClean="0"/>
              <a:t>Department of Radiology. Stanford University. Stanford, CA, USA</a:t>
            </a:r>
            <a:r>
              <a:rPr lang="en-US" i="1"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 y="2743200"/>
            <a:ext cx="1981200" cy="609600"/>
          </a:xfrm>
          <a:prstGeom prst="rect">
            <a:avLst/>
          </a:prstGeom>
          <a:noFill/>
          <a:ln w="31750">
            <a:noFill/>
            <a:miter lim="800000"/>
            <a:headEnd/>
            <a:tailEnd/>
          </a:ln>
        </p:spPr>
        <p:txBody>
          <a:bodyPr anchor="ctr"/>
          <a:lstStyle/>
          <a:p>
            <a:pPr algn="ctr" eaLnBrk="1" hangingPunct="1"/>
            <a:r>
              <a:rPr lang="en-US" sz="1400" b="1" dirty="0">
                <a:latin typeface="Helvetica" pitchFamily="-109" charset="0"/>
                <a:cs typeface="Arial" pitchFamily="34" charset="0"/>
              </a:rPr>
              <a:t>Crosslink proteins to</a:t>
            </a:r>
          </a:p>
          <a:p>
            <a:pPr algn="ctr" eaLnBrk="1" hangingPunct="1"/>
            <a:r>
              <a:rPr lang="en-US" sz="1400" b="1" dirty="0">
                <a:latin typeface="Helvetica" pitchFamily="-109" charset="0"/>
                <a:cs typeface="Arial" pitchFamily="34" charset="0"/>
              </a:rPr>
              <a:t>DNA</a:t>
            </a:r>
          </a:p>
        </p:txBody>
      </p:sp>
      <p:grpSp>
        <p:nvGrpSpPr>
          <p:cNvPr id="2" name="Group 55"/>
          <p:cNvGrpSpPr>
            <a:grpSpLocks/>
          </p:cNvGrpSpPr>
          <p:nvPr/>
        </p:nvGrpSpPr>
        <p:grpSpPr bwMode="auto">
          <a:xfrm>
            <a:off x="762000" y="3276600"/>
            <a:ext cx="1371600" cy="434975"/>
            <a:chOff x="192" y="1256"/>
            <a:chExt cx="1008" cy="410"/>
          </a:xfrm>
        </p:grpSpPr>
        <p:pic>
          <p:nvPicPr>
            <p:cNvPr id="33841" name="Picture 5"/>
            <p:cNvPicPr>
              <a:picLocks noChangeAspect="1" noChangeArrowheads="1"/>
            </p:cNvPicPr>
            <p:nvPr/>
          </p:nvPicPr>
          <p:blipFill>
            <a:blip r:embed="rId3" cstate="print"/>
            <a:srcRect/>
            <a:stretch>
              <a:fillRect/>
            </a:stretch>
          </p:blipFill>
          <p:spPr bwMode="auto">
            <a:xfrm>
              <a:off x="192" y="1354"/>
              <a:ext cx="1008" cy="312"/>
            </a:xfrm>
            <a:prstGeom prst="rect">
              <a:avLst/>
            </a:prstGeom>
            <a:noFill/>
            <a:ln w="9525">
              <a:noFill/>
              <a:miter lim="800000"/>
              <a:headEnd/>
              <a:tailEnd/>
            </a:ln>
          </p:spPr>
        </p:pic>
        <p:sp>
          <p:nvSpPr>
            <p:cNvPr id="33842" name="AutoShape 6"/>
            <p:cNvSpPr>
              <a:spLocks noChangeAspect="1" noChangeArrowheads="1"/>
            </p:cNvSpPr>
            <p:nvPr/>
          </p:nvSpPr>
          <p:spPr bwMode="auto">
            <a:xfrm>
              <a:off x="412" y="1354"/>
              <a:ext cx="118" cy="106"/>
            </a:xfrm>
            <a:prstGeom prst="hexagon">
              <a:avLst>
                <a:gd name="adj" fmla="val 27830"/>
                <a:gd name="vf" fmla="val 115470"/>
              </a:avLst>
            </a:prstGeom>
            <a:solidFill>
              <a:srgbClr val="008000"/>
            </a:solidFill>
            <a:ln w="12700">
              <a:solidFill>
                <a:schemeClr val="tx1"/>
              </a:solidFill>
              <a:miter lim="800000"/>
              <a:headEnd/>
              <a:tailEnd/>
            </a:ln>
          </p:spPr>
          <p:txBody>
            <a:bodyPr wrap="none" anchor="ctr"/>
            <a:lstStyle/>
            <a:p>
              <a:pPr algn="ctr" eaLnBrk="1" hangingPunct="1"/>
              <a:endParaRPr lang="he-IL" sz="1800" dirty="0">
                <a:latin typeface="Helvetica" pitchFamily="-109" charset="0"/>
              </a:endParaRPr>
            </a:p>
          </p:txBody>
        </p:sp>
        <p:sp>
          <p:nvSpPr>
            <p:cNvPr id="33843" name="AutoShape 7"/>
            <p:cNvSpPr>
              <a:spLocks noChangeAspect="1" noChangeArrowheads="1"/>
            </p:cNvSpPr>
            <p:nvPr/>
          </p:nvSpPr>
          <p:spPr bwMode="auto">
            <a:xfrm>
              <a:off x="961" y="1321"/>
              <a:ext cx="118" cy="106"/>
            </a:xfrm>
            <a:prstGeom prst="hexagon">
              <a:avLst>
                <a:gd name="adj" fmla="val 27830"/>
                <a:gd name="vf" fmla="val 115470"/>
              </a:avLst>
            </a:prstGeom>
            <a:solidFill>
              <a:srgbClr val="008000"/>
            </a:solidFill>
            <a:ln w="12700">
              <a:solidFill>
                <a:schemeClr val="tx1"/>
              </a:solidFill>
              <a:miter lim="800000"/>
              <a:headEnd/>
              <a:tailEnd/>
            </a:ln>
          </p:spPr>
          <p:txBody>
            <a:bodyPr wrap="none" anchor="ctr"/>
            <a:lstStyle/>
            <a:p>
              <a:pPr algn="ctr" eaLnBrk="1" hangingPunct="1"/>
              <a:endParaRPr lang="he-IL" sz="1800" dirty="0">
                <a:latin typeface="Helvetica" pitchFamily="-109" charset="0"/>
              </a:endParaRPr>
            </a:p>
          </p:txBody>
        </p:sp>
        <p:sp>
          <p:nvSpPr>
            <p:cNvPr id="33844" name="AutoShape 8"/>
            <p:cNvSpPr>
              <a:spLocks noChangeAspect="1" noChangeArrowheads="1"/>
            </p:cNvSpPr>
            <p:nvPr/>
          </p:nvSpPr>
          <p:spPr bwMode="auto">
            <a:xfrm>
              <a:off x="961" y="1256"/>
              <a:ext cx="118" cy="106"/>
            </a:xfrm>
            <a:prstGeom prst="hexagon">
              <a:avLst>
                <a:gd name="adj" fmla="val 27830"/>
                <a:gd name="vf" fmla="val 115470"/>
              </a:avLst>
            </a:prstGeom>
            <a:solidFill>
              <a:srgbClr val="008000"/>
            </a:solidFill>
            <a:ln w="12700">
              <a:solidFill>
                <a:schemeClr val="tx1"/>
              </a:solidFill>
              <a:miter lim="800000"/>
              <a:headEnd/>
              <a:tailEnd/>
            </a:ln>
          </p:spPr>
          <p:txBody>
            <a:bodyPr wrap="none" anchor="ctr"/>
            <a:lstStyle/>
            <a:p>
              <a:pPr algn="ctr" eaLnBrk="1" hangingPunct="1"/>
              <a:endParaRPr lang="he-IL" sz="1800" dirty="0">
                <a:latin typeface="Helvetica" pitchFamily="-109" charset="0"/>
              </a:endParaRPr>
            </a:p>
          </p:txBody>
        </p:sp>
      </p:grpSp>
      <p:grpSp>
        <p:nvGrpSpPr>
          <p:cNvPr id="3" name="Group 53"/>
          <p:cNvGrpSpPr>
            <a:grpSpLocks/>
          </p:cNvGrpSpPr>
          <p:nvPr/>
        </p:nvGrpSpPr>
        <p:grpSpPr bwMode="auto">
          <a:xfrm>
            <a:off x="3581400" y="3124200"/>
            <a:ext cx="1066800" cy="1068388"/>
            <a:chOff x="2160" y="1064"/>
            <a:chExt cx="768" cy="857"/>
          </a:xfrm>
        </p:grpSpPr>
        <p:pic>
          <p:nvPicPr>
            <p:cNvPr id="33834" name="Picture 9"/>
            <p:cNvPicPr>
              <a:picLocks noChangeAspect="1" noChangeArrowheads="1"/>
            </p:cNvPicPr>
            <p:nvPr/>
          </p:nvPicPr>
          <p:blipFill>
            <a:blip r:embed="rId4" cstate="print"/>
            <a:srcRect/>
            <a:stretch>
              <a:fillRect/>
            </a:stretch>
          </p:blipFill>
          <p:spPr bwMode="auto">
            <a:xfrm rot="1557284">
              <a:off x="2602" y="1574"/>
              <a:ext cx="229" cy="347"/>
            </a:xfrm>
            <a:prstGeom prst="rect">
              <a:avLst/>
            </a:prstGeom>
            <a:noFill/>
            <a:ln w="9525">
              <a:noFill/>
              <a:miter lim="800000"/>
              <a:headEnd/>
              <a:tailEnd/>
            </a:ln>
          </p:spPr>
        </p:pic>
        <p:pic>
          <p:nvPicPr>
            <p:cNvPr id="33835" name="Picture 10"/>
            <p:cNvPicPr>
              <a:picLocks noChangeAspect="1" noChangeArrowheads="1"/>
            </p:cNvPicPr>
            <p:nvPr/>
          </p:nvPicPr>
          <p:blipFill>
            <a:blip r:embed="rId4" cstate="print"/>
            <a:srcRect/>
            <a:stretch>
              <a:fillRect/>
            </a:stretch>
          </p:blipFill>
          <p:spPr bwMode="auto">
            <a:xfrm rot="-5400000">
              <a:off x="2643" y="1141"/>
              <a:ext cx="244" cy="326"/>
            </a:xfrm>
            <a:prstGeom prst="rect">
              <a:avLst/>
            </a:prstGeom>
            <a:noFill/>
            <a:ln w="9525">
              <a:noFill/>
              <a:miter lim="800000"/>
              <a:headEnd/>
              <a:tailEnd/>
            </a:ln>
          </p:spPr>
        </p:pic>
        <p:pic>
          <p:nvPicPr>
            <p:cNvPr id="33836" name="Picture 11"/>
            <p:cNvPicPr>
              <a:picLocks noChangeAspect="1" noChangeArrowheads="1"/>
            </p:cNvPicPr>
            <p:nvPr/>
          </p:nvPicPr>
          <p:blipFill>
            <a:blip r:embed="rId4" cstate="print"/>
            <a:srcRect/>
            <a:stretch>
              <a:fillRect/>
            </a:stretch>
          </p:blipFill>
          <p:spPr bwMode="auto">
            <a:xfrm rot="1933348">
              <a:off x="2234" y="1456"/>
              <a:ext cx="229" cy="347"/>
            </a:xfrm>
            <a:prstGeom prst="rect">
              <a:avLst/>
            </a:prstGeom>
            <a:noFill/>
            <a:ln w="9525">
              <a:noFill/>
              <a:miter lim="800000"/>
              <a:headEnd/>
              <a:tailEnd/>
            </a:ln>
          </p:spPr>
        </p:pic>
        <p:pic>
          <p:nvPicPr>
            <p:cNvPr id="33837" name="Picture 12"/>
            <p:cNvPicPr>
              <a:picLocks noChangeAspect="1" noChangeArrowheads="1"/>
            </p:cNvPicPr>
            <p:nvPr/>
          </p:nvPicPr>
          <p:blipFill>
            <a:blip r:embed="rId4" cstate="print"/>
            <a:srcRect/>
            <a:stretch>
              <a:fillRect/>
            </a:stretch>
          </p:blipFill>
          <p:spPr bwMode="auto">
            <a:xfrm rot="1557284">
              <a:off x="2307" y="1064"/>
              <a:ext cx="230" cy="347"/>
            </a:xfrm>
            <a:prstGeom prst="rect">
              <a:avLst/>
            </a:prstGeom>
            <a:noFill/>
            <a:ln w="9525">
              <a:noFill/>
              <a:miter lim="800000"/>
              <a:headEnd/>
              <a:tailEnd/>
            </a:ln>
          </p:spPr>
        </p:pic>
        <p:sp>
          <p:nvSpPr>
            <p:cNvPr id="33838" name="AutoShape 13"/>
            <p:cNvSpPr>
              <a:spLocks noChangeAspect="1" noChangeArrowheads="1"/>
            </p:cNvSpPr>
            <p:nvPr/>
          </p:nvSpPr>
          <p:spPr bwMode="auto">
            <a:xfrm>
              <a:off x="2160" y="1731"/>
              <a:ext cx="119" cy="126"/>
            </a:xfrm>
            <a:prstGeom prst="hexagon">
              <a:avLst>
                <a:gd name="adj" fmla="val 25000"/>
                <a:gd name="vf" fmla="val 115470"/>
              </a:avLst>
            </a:prstGeom>
            <a:solidFill>
              <a:srgbClr val="008000"/>
            </a:solidFill>
            <a:ln w="12700">
              <a:solidFill>
                <a:schemeClr val="tx1"/>
              </a:solidFill>
              <a:miter lim="800000"/>
              <a:headEnd/>
              <a:tailEnd/>
            </a:ln>
          </p:spPr>
          <p:txBody>
            <a:bodyPr wrap="none" anchor="ctr"/>
            <a:lstStyle/>
            <a:p>
              <a:pPr algn="ctr" eaLnBrk="1" hangingPunct="1"/>
              <a:endParaRPr lang="he-IL" sz="1800" dirty="0">
                <a:latin typeface="Helvetica" pitchFamily="-109" charset="0"/>
              </a:endParaRPr>
            </a:p>
          </p:txBody>
        </p:sp>
        <p:sp>
          <p:nvSpPr>
            <p:cNvPr id="33839" name="AutoShape 14"/>
            <p:cNvSpPr>
              <a:spLocks noChangeAspect="1" noChangeArrowheads="1"/>
            </p:cNvSpPr>
            <p:nvPr/>
          </p:nvSpPr>
          <p:spPr bwMode="auto">
            <a:xfrm>
              <a:off x="2749" y="1535"/>
              <a:ext cx="119" cy="126"/>
            </a:xfrm>
            <a:prstGeom prst="hexagon">
              <a:avLst>
                <a:gd name="adj" fmla="val 25000"/>
                <a:gd name="vf" fmla="val 115470"/>
              </a:avLst>
            </a:prstGeom>
            <a:solidFill>
              <a:srgbClr val="008000"/>
            </a:solidFill>
            <a:ln w="12700">
              <a:solidFill>
                <a:schemeClr val="tx1"/>
              </a:solidFill>
              <a:miter lim="800000"/>
              <a:headEnd/>
              <a:tailEnd/>
            </a:ln>
          </p:spPr>
          <p:txBody>
            <a:bodyPr wrap="none" anchor="ctr"/>
            <a:lstStyle/>
            <a:p>
              <a:pPr algn="ctr" eaLnBrk="1" hangingPunct="1"/>
              <a:endParaRPr lang="he-IL" sz="1800" dirty="0">
                <a:latin typeface="Helvetica" pitchFamily="-109" charset="0"/>
              </a:endParaRPr>
            </a:p>
          </p:txBody>
        </p:sp>
        <p:sp>
          <p:nvSpPr>
            <p:cNvPr id="33840" name="AutoShape 15"/>
            <p:cNvSpPr>
              <a:spLocks noChangeAspect="1" noChangeArrowheads="1"/>
            </p:cNvSpPr>
            <p:nvPr/>
          </p:nvSpPr>
          <p:spPr bwMode="auto">
            <a:xfrm>
              <a:off x="2749" y="1480"/>
              <a:ext cx="119" cy="126"/>
            </a:xfrm>
            <a:prstGeom prst="hexagon">
              <a:avLst>
                <a:gd name="adj" fmla="val 25000"/>
                <a:gd name="vf" fmla="val 115470"/>
              </a:avLst>
            </a:prstGeom>
            <a:solidFill>
              <a:srgbClr val="008000"/>
            </a:solidFill>
            <a:ln w="12700">
              <a:solidFill>
                <a:schemeClr val="tx1"/>
              </a:solidFill>
              <a:miter lim="800000"/>
              <a:headEnd/>
              <a:tailEnd/>
            </a:ln>
          </p:spPr>
          <p:txBody>
            <a:bodyPr wrap="none" anchor="ctr"/>
            <a:lstStyle/>
            <a:p>
              <a:pPr algn="ctr" eaLnBrk="1" hangingPunct="1"/>
              <a:endParaRPr lang="he-IL" sz="1800" dirty="0">
                <a:latin typeface="Helvetica" pitchFamily="-109" charset="0"/>
              </a:endParaRPr>
            </a:p>
          </p:txBody>
        </p:sp>
      </p:grpSp>
      <p:sp>
        <p:nvSpPr>
          <p:cNvPr id="33797" name="Line 16"/>
          <p:cNvSpPr>
            <a:spLocks noChangeShapeType="1"/>
          </p:cNvSpPr>
          <p:nvPr/>
        </p:nvSpPr>
        <p:spPr bwMode="auto">
          <a:xfrm>
            <a:off x="2438400" y="3517900"/>
            <a:ext cx="914400" cy="1588"/>
          </a:xfrm>
          <a:prstGeom prst="line">
            <a:avLst/>
          </a:prstGeom>
          <a:noFill/>
          <a:ln w="31750">
            <a:solidFill>
              <a:schemeClr val="tx1"/>
            </a:solidFill>
            <a:round/>
            <a:headEnd/>
            <a:tailEnd type="triangle" w="lg" len="lg"/>
          </a:ln>
        </p:spPr>
        <p:txBody>
          <a:bodyPr/>
          <a:lstStyle/>
          <a:p>
            <a:endParaRPr lang="he-IL" dirty="0"/>
          </a:p>
        </p:txBody>
      </p:sp>
      <p:sp>
        <p:nvSpPr>
          <p:cNvPr id="33798" name="Rectangle 17"/>
          <p:cNvSpPr>
            <a:spLocks noChangeArrowheads="1"/>
          </p:cNvSpPr>
          <p:nvPr/>
        </p:nvSpPr>
        <p:spPr bwMode="auto">
          <a:xfrm>
            <a:off x="1981200" y="2743200"/>
            <a:ext cx="1676400" cy="457200"/>
          </a:xfrm>
          <a:prstGeom prst="rect">
            <a:avLst/>
          </a:prstGeom>
          <a:noFill/>
          <a:ln w="31750">
            <a:noFill/>
            <a:miter lim="800000"/>
            <a:headEnd/>
            <a:tailEnd/>
          </a:ln>
        </p:spPr>
        <p:txBody>
          <a:bodyPr anchor="ctr"/>
          <a:lstStyle/>
          <a:p>
            <a:pPr algn="ctr" eaLnBrk="1" hangingPunct="1"/>
            <a:r>
              <a:rPr lang="en-US" sz="1400" b="1" dirty="0">
                <a:latin typeface="Helvetica" pitchFamily="-109" charset="0"/>
                <a:cs typeface="Arial" pitchFamily="34" charset="0"/>
              </a:rPr>
              <a:t>Fragment</a:t>
            </a:r>
            <a:br>
              <a:rPr lang="en-US" sz="1400" b="1" dirty="0">
                <a:latin typeface="Helvetica" pitchFamily="-109" charset="0"/>
                <a:cs typeface="Arial" pitchFamily="34" charset="0"/>
              </a:rPr>
            </a:br>
            <a:r>
              <a:rPr lang="en-US" sz="1400" b="1" dirty="0">
                <a:latin typeface="Helvetica" pitchFamily="-109" charset="0"/>
                <a:cs typeface="Arial" pitchFamily="34" charset="0"/>
              </a:rPr>
              <a:t>(</a:t>
            </a:r>
            <a:r>
              <a:rPr lang="en-US" sz="1400" b="1" dirty="0">
                <a:latin typeface="Helvetica" pitchFamily="-109" charset="0"/>
                <a:cs typeface="Arial" pitchFamily="34" charset="0"/>
              </a:rPr>
              <a:t>Sonication</a:t>
            </a:r>
            <a:r>
              <a:rPr lang="en-US" sz="1400" b="1" dirty="0">
                <a:latin typeface="Helvetica" pitchFamily="-109" charset="0"/>
                <a:cs typeface="Arial" pitchFamily="34" charset="0"/>
              </a:rPr>
              <a:t> or</a:t>
            </a:r>
          </a:p>
          <a:p>
            <a:pPr algn="ctr" eaLnBrk="1" hangingPunct="1"/>
            <a:r>
              <a:rPr lang="en-US" sz="1400" b="1" dirty="0">
                <a:latin typeface="Helvetica" pitchFamily="-109" charset="0"/>
                <a:cs typeface="Arial" pitchFamily="34" charset="0"/>
              </a:rPr>
              <a:t>MNase</a:t>
            </a:r>
            <a:r>
              <a:rPr lang="en-US" sz="1400" b="1" dirty="0">
                <a:latin typeface="Helvetica" pitchFamily="-109" charset="0"/>
                <a:cs typeface="Arial" pitchFamily="34" charset="0"/>
              </a:rPr>
              <a:t> digest)</a:t>
            </a:r>
          </a:p>
        </p:txBody>
      </p:sp>
      <p:sp>
        <p:nvSpPr>
          <p:cNvPr id="33799" name="Line 18"/>
          <p:cNvSpPr>
            <a:spLocks noChangeShapeType="1"/>
          </p:cNvSpPr>
          <p:nvPr/>
        </p:nvSpPr>
        <p:spPr bwMode="auto">
          <a:xfrm>
            <a:off x="4876800" y="3517900"/>
            <a:ext cx="914400" cy="1588"/>
          </a:xfrm>
          <a:prstGeom prst="line">
            <a:avLst/>
          </a:prstGeom>
          <a:noFill/>
          <a:ln w="31750">
            <a:solidFill>
              <a:schemeClr val="tx1"/>
            </a:solidFill>
            <a:round/>
            <a:headEnd/>
            <a:tailEnd type="triangle" w="lg" len="lg"/>
          </a:ln>
        </p:spPr>
        <p:txBody>
          <a:bodyPr/>
          <a:lstStyle/>
          <a:p>
            <a:endParaRPr lang="he-IL" dirty="0"/>
          </a:p>
        </p:txBody>
      </p:sp>
      <p:sp>
        <p:nvSpPr>
          <p:cNvPr id="33800" name="Rectangle 19"/>
          <p:cNvSpPr>
            <a:spLocks noChangeArrowheads="1"/>
          </p:cNvSpPr>
          <p:nvPr/>
        </p:nvSpPr>
        <p:spPr bwMode="auto">
          <a:xfrm>
            <a:off x="4025900" y="2895600"/>
            <a:ext cx="2209800" cy="381000"/>
          </a:xfrm>
          <a:prstGeom prst="rect">
            <a:avLst/>
          </a:prstGeom>
          <a:noFill/>
          <a:ln w="31750">
            <a:noFill/>
            <a:miter lim="800000"/>
            <a:headEnd/>
            <a:tailEnd/>
          </a:ln>
        </p:spPr>
        <p:txBody>
          <a:bodyPr anchor="ctr"/>
          <a:lstStyle/>
          <a:p>
            <a:pPr algn="ctr" eaLnBrk="1" hangingPunct="1"/>
            <a:r>
              <a:rPr lang="en-US" sz="1400" b="1" dirty="0">
                <a:latin typeface="Helvetica" pitchFamily="-109" charset="0"/>
                <a:cs typeface="Arial" pitchFamily="34" charset="0"/>
              </a:rPr>
              <a:t>Chromatin</a:t>
            </a:r>
            <a:br>
              <a:rPr lang="en-US" sz="1400" b="1" dirty="0">
                <a:latin typeface="Helvetica" pitchFamily="-109" charset="0"/>
                <a:cs typeface="Arial" pitchFamily="34" charset="0"/>
              </a:rPr>
            </a:br>
            <a:r>
              <a:rPr lang="en-US" sz="1400" b="1" dirty="0">
                <a:latin typeface="Helvetica" pitchFamily="-109" charset="0"/>
                <a:cs typeface="Arial" pitchFamily="34" charset="0"/>
              </a:rPr>
              <a:t>Immunoprecipitation</a:t>
            </a:r>
            <a:r>
              <a:rPr lang="en-US" sz="1400" b="1" dirty="0">
                <a:latin typeface="Helvetica" pitchFamily="-109" charset="0"/>
                <a:cs typeface="Arial" pitchFamily="34" charset="0"/>
              </a:rPr>
              <a:t/>
            </a:r>
            <a:br>
              <a:rPr lang="en-US" sz="1400" b="1" dirty="0">
                <a:latin typeface="Helvetica" pitchFamily="-109" charset="0"/>
                <a:cs typeface="Arial" pitchFamily="34" charset="0"/>
              </a:rPr>
            </a:br>
            <a:r>
              <a:rPr lang="en-US" sz="1400" b="1" dirty="0">
                <a:latin typeface="Helvetica" pitchFamily="-109" charset="0"/>
                <a:cs typeface="Arial" pitchFamily="34" charset="0"/>
              </a:rPr>
              <a:t>(</a:t>
            </a:r>
            <a:r>
              <a:rPr lang="en-US" sz="1400" b="1" dirty="0">
                <a:latin typeface="Helvetica" pitchFamily="-109" charset="0"/>
                <a:cs typeface="Arial" pitchFamily="34" charset="0"/>
              </a:rPr>
              <a:t>ChIP</a:t>
            </a:r>
            <a:r>
              <a:rPr lang="en-US" sz="1400" b="1" dirty="0">
                <a:latin typeface="Helvetica" pitchFamily="-109" charset="0"/>
                <a:cs typeface="Arial" pitchFamily="34" charset="0"/>
              </a:rPr>
              <a:t>)</a:t>
            </a:r>
            <a:br>
              <a:rPr lang="en-US" sz="1400" b="1" dirty="0">
                <a:latin typeface="Helvetica" pitchFamily="-109" charset="0"/>
                <a:cs typeface="Arial" pitchFamily="34" charset="0"/>
              </a:rPr>
            </a:br>
            <a:endParaRPr lang="en-US" sz="1400" b="1" dirty="0">
              <a:latin typeface="Helvetica" pitchFamily="-109" charset="0"/>
              <a:cs typeface="Arial" pitchFamily="34" charset="0"/>
            </a:endParaRPr>
          </a:p>
        </p:txBody>
      </p:sp>
      <p:grpSp>
        <p:nvGrpSpPr>
          <p:cNvPr id="4" name="Group 54"/>
          <p:cNvGrpSpPr>
            <a:grpSpLocks/>
          </p:cNvGrpSpPr>
          <p:nvPr/>
        </p:nvGrpSpPr>
        <p:grpSpPr bwMode="auto">
          <a:xfrm>
            <a:off x="6019800" y="2894013"/>
            <a:ext cx="474663" cy="1449387"/>
            <a:chOff x="3792" y="768"/>
            <a:chExt cx="347" cy="1009"/>
          </a:xfrm>
        </p:grpSpPr>
        <p:pic>
          <p:nvPicPr>
            <p:cNvPr id="33828" name="Picture 20"/>
            <p:cNvPicPr>
              <a:picLocks noChangeAspect="1" noChangeArrowheads="1"/>
            </p:cNvPicPr>
            <p:nvPr/>
          </p:nvPicPr>
          <p:blipFill>
            <a:blip r:embed="rId4" cstate="print"/>
            <a:srcRect/>
            <a:stretch>
              <a:fillRect/>
            </a:stretch>
          </p:blipFill>
          <p:spPr bwMode="auto">
            <a:xfrm rot="1557284">
              <a:off x="3792" y="1352"/>
              <a:ext cx="299" cy="425"/>
            </a:xfrm>
            <a:prstGeom prst="rect">
              <a:avLst/>
            </a:prstGeom>
            <a:noFill/>
            <a:ln w="9525">
              <a:noFill/>
              <a:miter lim="800000"/>
              <a:headEnd/>
              <a:tailEnd/>
            </a:ln>
          </p:spPr>
        </p:pic>
        <p:sp>
          <p:nvSpPr>
            <p:cNvPr id="33829" name="AutoShape 21"/>
            <p:cNvSpPr>
              <a:spLocks noChangeAspect="1" noChangeArrowheads="1"/>
            </p:cNvSpPr>
            <p:nvPr/>
          </p:nvSpPr>
          <p:spPr bwMode="auto">
            <a:xfrm>
              <a:off x="3984" y="1304"/>
              <a:ext cx="155" cy="155"/>
            </a:xfrm>
            <a:prstGeom prst="hexagon">
              <a:avLst>
                <a:gd name="adj" fmla="val 25000"/>
                <a:gd name="vf" fmla="val 115470"/>
              </a:avLst>
            </a:prstGeom>
            <a:solidFill>
              <a:srgbClr val="008000"/>
            </a:solidFill>
            <a:ln w="12700">
              <a:solidFill>
                <a:schemeClr val="tx1"/>
              </a:solidFill>
              <a:miter lim="800000"/>
              <a:headEnd/>
              <a:tailEnd/>
            </a:ln>
          </p:spPr>
          <p:txBody>
            <a:bodyPr wrap="none" anchor="ctr"/>
            <a:lstStyle/>
            <a:p>
              <a:pPr algn="ctr" eaLnBrk="1" hangingPunct="1"/>
              <a:endParaRPr lang="he-IL" sz="1800" dirty="0">
                <a:latin typeface="Helvetica" pitchFamily="-109" charset="0"/>
              </a:endParaRPr>
            </a:p>
          </p:txBody>
        </p:sp>
        <p:sp>
          <p:nvSpPr>
            <p:cNvPr id="33830" name="AutoShape 22"/>
            <p:cNvSpPr>
              <a:spLocks noChangeAspect="1" noChangeArrowheads="1"/>
            </p:cNvSpPr>
            <p:nvPr/>
          </p:nvSpPr>
          <p:spPr bwMode="auto">
            <a:xfrm>
              <a:off x="3984" y="1237"/>
              <a:ext cx="155" cy="155"/>
            </a:xfrm>
            <a:prstGeom prst="hexagon">
              <a:avLst>
                <a:gd name="adj" fmla="val 25000"/>
                <a:gd name="vf" fmla="val 115470"/>
              </a:avLst>
            </a:prstGeom>
            <a:solidFill>
              <a:srgbClr val="008000"/>
            </a:solidFill>
            <a:ln w="12700">
              <a:solidFill>
                <a:schemeClr val="tx1"/>
              </a:solidFill>
              <a:miter lim="800000"/>
              <a:headEnd/>
              <a:tailEnd/>
            </a:ln>
          </p:spPr>
          <p:txBody>
            <a:bodyPr wrap="none" anchor="ctr"/>
            <a:lstStyle/>
            <a:p>
              <a:pPr algn="ctr" eaLnBrk="1" hangingPunct="1"/>
              <a:endParaRPr lang="he-IL" sz="1800" dirty="0">
                <a:latin typeface="Helvetica" pitchFamily="-109" charset="0"/>
              </a:endParaRPr>
            </a:p>
          </p:txBody>
        </p:sp>
        <p:sp>
          <p:nvSpPr>
            <p:cNvPr id="33831" name="Line 23"/>
            <p:cNvSpPr>
              <a:spLocks noChangeShapeType="1"/>
            </p:cNvSpPr>
            <p:nvPr/>
          </p:nvSpPr>
          <p:spPr bwMode="auto">
            <a:xfrm flipH="1" flipV="1">
              <a:off x="3984" y="1064"/>
              <a:ext cx="96" cy="144"/>
            </a:xfrm>
            <a:prstGeom prst="line">
              <a:avLst/>
            </a:prstGeom>
            <a:noFill/>
            <a:ln w="73025">
              <a:solidFill>
                <a:srgbClr val="333399"/>
              </a:solidFill>
              <a:round/>
              <a:headEnd/>
              <a:tailEnd/>
            </a:ln>
          </p:spPr>
          <p:txBody>
            <a:bodyPr/>
            <a:lstStyle/>
            <a:p>
              <a:endParaRPr lang="he-IL" dirty="0"/>
            </a:p>
          </p:txBody>
        </p:sp>
        <p:sp>
          <p:nvSpPr>
            <p:cNvPr id="33832" name="Line 24"/>
            <p:cNvSpPr>
              <a:spLocks noChangeShapeType="1"/>
            </p:cNvSpPr>
            <p:nvPr/>
          </p:nvSpPr>
          <p:spPr bwMode="auto">
            <a:xfrm flipH="1">
              <a:off x="3792" y="1064"/>
              <a:ext cx="192" cy="48"/>
            </a:xfrm>
            <a:prstGeom prst="line">
              <a:avLst/>
            </a:prstGeom>
            <a:noFill/>
            <a:ln w="73025">
              <a:solidFill>
                <a:srgbClr val="333399"/>
              </a:solidFill>
              <a:round/>
              <a:headEnd/>
              <a:tailEnd/>
            </a:ln>
          </p:spPr>
          <p:txBody>
            <a:bodyPr/>
            <a:lstStyle/>
            <a:p>
              <a:endParaRPr lang="he-IL" dirty="0"/>
            </a:p>
          </p:txBody>
        </p:sp>
        <p:sp>
          <p:nvSpPr>
            <p:cNvPr id="33833" name="Line 25"/>
            <p:cNvSpPr>
              <a:spLocks noChangeShapeType="1"/>
            </p:cNvSpPr>
            <p:nvPr/>
          </p:nvSpPr>
          <p:spPr bwMode="auto">
            <a:xfrm flipV="1">
              <a:off x="3984" y="768"/>
              <a:ext cx="144" cy="288"/>
            </a:xfrm>
            <a:prstGeom prst="line">
              <a:avLst/>
            </a:prstGeom>
            <a:noFill/>
            <a:ln w="73025">
              <a:solidFill>
                <a:srgbClr val="333399"/>
              </a:solidFill>
              <a:round/>
              <a:headEnd/>
              <a:tailEnd/>
            </a:ln>
          </p:spPr>
          <p:txBody>
            <a:bodyPr/>
            <a:lstStyle/>
            <a:p>
              <a:endParaRPr lang="he-IL" dirty="0"/>
            </a:p>
          </p:txBody>
        </p:sp>
      </p:grpSp>
      <p:sp>
        <p:nvSpPr>
          <p:cNvPr id="190491" name="Line 27"/>
          <p:cNvSpPr>
            <a:spLocks noChangeShapeType="1"/>
          </p:cNvSpPr>
          <p:nvPr/>
        </p:nvSpPr>
        <p:spPr bwMode="auto">
          <a:xfrm>
            <a:off x="8610600" y="4191000"/>
            <a:ext cx="0" cy="914400"/>
          </a:xfrm>
          <a:prstGeom prst="line">
            <a:avLst/>
          </a:prstGeom>
          <a:noFill/>
          <a:ln w="31750">
            <a:solidFill>
              <a:schemeClr val="tx1"/>
            </a:solidFill>
            <a:round/>
            <a:headEnd/>
            <a:tailEnd type="triangle" w="lg" len="lg"/>
          </a:ln>
        </p:spPr>
        <p:txBody>
          <a:bodyPr/>
          <a:lstStyle/>
          <a:p>
            <a:endParaRPr lang="he-IL" dirty="0"/>
          </a:p>
        </p:txBody>
      </p:sp>
      <p:sp>
        <p:nvSpPr>
          <p:cNvPr id="33803" name="Rectangle 28"/>
          <p:cNvSpPr>
            <a:spLocks noChangeArrowheads="1"/>
          </p:cNvSpPr>
          <p:nvPr/>
        </p:nvSpPr>
        <p:spPr bwMode="auto">
          <a:xfrm>
            <a:off x="6705600" y="2476500"/>
            <a:ext cx="914400" cy="1143000"/>
          </a:xfrm>
          <a:prstGeom prst="rect">
            <a:avLst/>
          </a:prstGeom>
          <a:noFill/>
          <a:ln w="31750">
            <a:noFill/>
            <a:miter lim="800000"/>
            <a:headEnd/>
            <a:tailEnd/>
          </a:ln>
        </p:spPr>
        <p:txBody>
          <a:bodyPr anchor="ctr"/>
          <a:lstStyle/>
          <a:p>
            <a:pPr algn="ctr" eaLnBrk="1" hangingPunct="1"/>
            <a:r>
              <a:rPr lang="en-US" sz="1400" b="1" dirty="0">
                <a:latin typeface="Helvetica" pitchFamily="-109" charset="0"/>
                <a:cs typeface="Arial" pitchFamily="34" charset="0"/>
              </a:rPr>
              <a:t>Purify DNA </a:t>
            </a:r>
          </a:p>
        </p:txBody>
      </p:sp>
      <p:pic>
        <p:nvPicPr>
          <p:cNvPr id="190493" name="Picture 29" descr="agilent array 2"/>
          <p:cNvPicPr>
            <a:picLocks noChangeAspect="1" noChangeArrowheads="1"/>
          </p:cNvPicPr>
          <p:nvPr/>
        </p:nvPicPr>
        <p:blipFill>
          <a:blip r:embed="rId5" cstate="print"/>
          <a:srcRect/>
          <a:stretch>
            <a:fillRect/>
          </a:stretch>
        </p:blipFill>
        <p:spPr bwMode="auto">
          <a:xfrm>
            <a:off x="7315200" y="5072063"/>
            <a:ext cx="1752600" cy="1481137"/>
          </a:xfrm>
          <a:prstGeom prst="rect">
            <a:avLst/>
          </a:prstGeom>
          <a:noFill/>
          <a:ln w="9525">
            <a:noFill/>
            <a:miter lim="800000"/>
            <a:headEnd/>
            <a:tailEnd/>
          </a:ln>
        </p:spPr>
      </p:pic>
      <p:sp>
        <p:nvSpPr>
          <p:cNvPr id="190494" name="Rectangle 30"/>
          <p:cNvSpPr>
            <a:spLocks noChangeArrowheads="1"/>
          </p:cNvSpPr>
          <p:nvPr/>
        </p:nvSpPr>
        <p:spPr bwMode="auto">
          <a:xfrm>
            <a:off x="5854700" y="4191000"/>
            <a:ext cx="2895600" cy="990600"/>
          </a:xfrm>
          <a:prstGeom prst="rect">
            <a:avLst/>
          </a:prstGeom>
          <a:noFill/>
          <a:ln w="31750">
            <a:noFill/>
            <a:miter lim="800000"/>
            <a:headEnd/>
            <a:tailEnd/>
          </a:ln>
        </p:spPr>
        <p:txBody>
          <a:bodyPr anchor="ctr"/>
          <a:lstStyle/>
          <a:p>
            <a:pPr algn="ctr" eaLnBrk="1" hangingPunct="1"/>
            <a:r>
              <a:rPr lang="en-US" sz="1400" b="1" dirty="0">
                <a:latin typeface="Helvetica" pitchFamily="-109" charset="0"/>
                <a:cs typeface="Arial" pitchFamily="34" charset="0"/>
              </a:rPr>
              <a:t>Amplify DNA</a:t>
            </a:r>
            <a:br>
              <a:rPr lang="en-US" sz="1400" b="1" dirty="0">
                <a:latin typeface="Helvetica" pitchFamily="-109" charset="0"/>
                <a:cs typeface="Arial" pitchFamily="34" charset="0"/>
              </a:rPr>
            </a:br>
            <a:r>
              <a:rPr lang="en-US" sz="1400" b="1" dirty="0">
                <a:latin typeface="Helvetica" pitchFamily="-109" charset="0"/>
                <a:cs typeface="Arial" pitchFamily="34" charset="0"/>
              </a:rPr>
              <a:t>Label </a:t>
            </a:r>
            <a:br>
              <a:rPr lang="en-US" sz="1400" b="1" dirty="0">
                <a:latin typeface="Helvetica" pitchFamily="-109" charset="0"/>
                <a:cs typeface="Arial" pitchFamily="34" charset="0"/>
              </a:rPr>
            </a:br>
            <a:r>
              <a:rPr lang="en-US" sz="1400" b="1" dirty="0">
                <a:latin typeface="Helvetica" pitchFamily="-109" charset="0"/>
                <a:cs typeface="Arial" pitchFamily="34" charset="0"/>
              </a:rPr>
              <a:t>Hybridize to DNA chips</a:t>
            </a:r>
          </a:p>
        </p:txBody>
      </p:sp>
      <p:grpSp>
        <p:nvGrpSpPr>
          <p:cNvPr id="5" name="Group 56"/>
          <p:cNvGrpSpPr>
            <a:grpSpLocks/>
          </p:cNvGrpSpPr>
          <p:nvPr/>
        </p:nvGrpSpPr>
        <p:grpSpPr bwMode="auto">
          <a:xfrm>
            <a:off x="7848600" y="3352800"/>
            <a:ext cx="990600" cy="546100"/>
            <a:chOff x="4848" y="1208"/>
            <a:chExt cx="944" cy="624"/>
          </a:xfrm>
        </p:grpSpPr>
        <p:sp>
          <p:nvSpPr>
            <p:cNvPr id="33824" name="Freeform 31"/>
            <p:cNvSpPr>
              <a:spLocks/>
            </p:cNvSpPr>
            <p:nvPr/>
          </p:nvSpPr>
          <p:spPr bwMode="auto">
            <a:xfrm>
              <a:off x="5472" y="1352"/>
              <a:ext cx="320" cy="336"/>
            </a:xfrm>
            <a:custGeom>
              <a:avLst/>
              <a:gdLst>
                <a:gd name="T0" fmla="*/ 40 w 320"/>
                <a:gd name="T1" fmla="*/ 0 h 336"/>
                <a:gd name="T2" fmla="*/ 40 w 320"/>
                <a:gd name="T3" fmla="*/ 192 h 336"/>
                <a:gd name="T4" fmla="*/ 280 w 320"/>
                <a:gd name="T5" fmla="*/ 192 h 336"/>
                <a:gd name="T6" fmla="*/ 280 w 320"/>
                <a:gd name="T7" fmla="*/ 336 h 336"/>
                <a:gd name="T8" fmla="*/ 0 60000 65536"/>
                <a:gd name="T9" fmla="*/ 0 60000 65536"/>
                <a:gd name="T10" fmla="*/ 0 60000 65536"/>
                <a:gd name="T11" fmla="*/ 0 60000 65536"/>
                <a:gd name="T12" fmla="*/ 0 w 320"/>
                <a:gd name="T13" fmla="*/ 0 h 336"/>
                <a:gd name="T14" fmla="*/ 320 w 320"/>
                <a:gd name="T15" fmla="*/ 336 h 336"/>
              </a:gdLst>
              <a:ahLst/>
              <a:cxnLst>
                <a:cxn ang="T8">
                  <a:pos x="T0" y="T1"/>
                </a:cxn>
                <a:cxn ang="T9">
                  <a:pos x="T2" y="T3"/>
                </a:cxn>
                <a:cxn ang="T10">
                  <a:pos x="T4" y="T5"/>
                </a:cxn>
                <a:cxn ang="T11">
                  <a:pos x="T6" y="T7"/>
                </a:cxn>
              </a:cxnLst>
              <a:rect l="T12" t="T13" r="T14" b="T15"/>
              <a:pathLst>
                <a:path w="320" h="336">
                  <a:moveTo>
                    <a:pt x="40" y="0"/>
                  </a:moveTo>
                  <a:cubicBezTo>
                    <a:pt x="20" y="80"/>
                    <a:pt x="0" y="160"/>
                    <a:pt x="40" y="192"/>
                  </a:cubicBezTo>
                  <a:cubicBezTo>
                    <a:pt x="80" y="224"/>
                    <a:pt x="240" y="168"/>
                    <a:pt x="280" y="192"/>
                  </a:cubicBezTo>
                  <a:cubicBezTo>
                    <a:pt x="320" y="216"/>
                    <a:pt x="300" y="276"/>
                    <a:pt x="280" y="336"/>
                  </a:cubicBezTo>
                </a:path>
              </a:pathLst>
            </a:custGeom>
            <a:noFill/>
            <a:ln w="31750">
              <a:solidFill>
                <a:srgbClr val="008000"/>
              </a:solidFill>
              <a:round/>
              <a:headEnd/>
              <a:tailEnd/>
            </a:ln>
          </p:spPr>
          <p:txBody>
            <a:bodyPr/>
            <a:lstStyle/>
            <a:p>
              <a:pPr algn="ctr" eaLnBrk="1" hangingPunct="1"/>
              <a:endParaRPr lang="he-IL" sz="1800" dirty="0">
                <a:latin typeface="Helvetica" pitchFamily="-109" charset="0"/>
              </a:endParaRPr>
            </a:p>
          </p:txBody>
        </p:sp>
        <p:sp>
          <p:nvSpPr>
            <p:cNvPr id="33825" name="Freeform 32"/>
            <p:cNvSpPr>
              <a:spLocks/>
            </p:cNvSpPr>
            <p:nvPr/>
          </p:nvSpPr>
          <p:spPr bwMode="auto">
            <a:xfrm>
              <a:off x="4992" y="1208"/>
              <a:ext cx="320" cy="336"/>
            </a:xfrm>
            <a:custGeom>
              <a:avLst/>
              <a:gdLst>
                <a:gd name="T0" fmla="*/ 40 w 320"/>
                <a:gd name="T1" fmla="*/ 0 h 336"/>
                <a:gd name="T2" fmla="*/ 40 w 320"/>
                <a:gd name="T3" fmla="*/ 192 h 336"/>
                <a:gd name="T4" fmla="*/ 280 w 320"/>
                <a:gd name="T5" fmla="*/ 192 h 336"/>
                <a:gd name="T6" fmla="*/ 280 w 320"/>
                <a:gd name="T7" fmla="*/ 336 h 336"/>
                <a:gd name="T8" fmla="*/ 0 60000 65536"/>
                <a:gd name="T9" fmla="*/ 0 60000 65536"/>
                <a:gd name="T10" fmla="*/ 0 60000 65536"/>
                <a:gd name="T11" fmla="*/ 0 60000 65536"/>
                <a:gd name="T12" fmla="*/ 0 w 320"/>
                <a:gd name="T13" fmla="*/ 0 h 336"/>
                <a:gd name="T14" fmla="*/ 320 w 320"/>
                <a:gd name="T15" fmla="*/ 336 h 336"/>
              </a:gdLst>
              <a:ahLst/>
              <a:cxnLst>
                <a:cxn ang="T8">
                  <a:pos x="T0" y="T1"/>
                </a:cxn>
                <a:cxn ang="T9">
                  <a:pos x="T2" y="T3"/>
                </a:cxn>
                <a:cxn ang="T10">
                  <a:pos x="T4" y="T5"/>
                </a:cxn>
                <a:cxn ang="T11">
                  <a:pos x="T6" y="T7"/>
                </a:cxn>
              </a:cxnLst>
              <a:rect l="T12" t="T13" r="T14" b="T15"/>
              <a:pathLst>
                <a:path w="320" h="336">
                  <a:moveTo>
                    <a:pt x="40" y="0"/>
                  </a:moveTo>
                  <a:cubicBezTo>
                    <a:pt x="20" y="80"/>
                    <a:pt x="0" y="160"/>
                    <a:pt x="40" y="192"/>
                  </a:cubicBezTo>
                  <a:cubicBezTo>
                    <a:pt x="80" y="224"/>
                    <a:pt x="240" y="168"/>
                    <a:pt x="280" y="192"/>
                  </a:cubicBezTo>
                  <a:cubicBezTo>
                    <a:pt x="320" y="216"/>
                    <a:pt x="300" y="276"/>
                    <a:pt x="280" y="336"/>
                  </a:cubicBezTo>
                </a:path>
              </a:pathLst>
            </a:custGeom>
            <a:noFill/>
            <a:ln w="31750">
              <a:solidFill>
                <a:srgbClr val="008000"/>
              </a:solidFill>
              <a:round/>
              <a:headEnd/>
              <a:tailEnd/>
            </a:ln>
          </p:spPr>
          <p:txBody>
            <a:bodyPr/>
            <a:lstStyle/>
            <a:p>
              <a:pPr algn="ctr" eaLnBrk="1" hangingPunct="1"/>
              <a:endParaRPr lang="he-IL" sz="1800" dirty="0">
                <a:latin typeface="Helvetica" pitchFamily="-109" charset="0"/>
              </a:endParaRPr>
            </a:p>
          </p:txBody>
        </p:sp>
        <p:sp>
          <p:nvSpPr>
            <p:cNvPr id="33826" name="Freeform 33"/>
            <p:cNvSpPr>
              <a:spLocks/>
            </p:cNvSpPr>
            <p:nvPr/>
          </p:nvSpPr>
          <p:spPr bwMode="auto">
            <a:xfrm>
              <a:off x="5184" y="1448"/>
              <a:ext cx="320" cy="336"/>
            </a:xfrm>
            <a:custGeom>
              <a:avLst/>
              <a:gdLst>
                <a:gd name="T0" fmla="*/ 40 w 320"/>
                <a:gd name="T1" fmla="*/ 0 h 336"/>
                <a:gd name="T2" fmla="*/ 40 w 320"/>
                <a:gd name="T3" fmla="*/ 192 h 336"/>
                <a:gd name="T4" fmla="*/ 280 w 320"/>
                <a:gd name="T5" fmla="*/ 192 h 336"/>
                <a:gd name="T6" fmla="*/ 280 w 320"/>
                <a:gd name="T7" fmla="*/ 336 h 336"/>
                <a:gd name="T8" fmla="*/ 0 60000 65536"/>
                <a:gd name="T9" fmla="*/ 0 60000 65536"/>
                <a:gd name="T10" fmla="*/ 0 60000 65536"/>
                <a:gd name="T11" fmla="*/ 0 60000 65536"/>
                <a:gd name="T12" fmla="*/ 0 w 320"/>
                <a:gd name="T13" fmla="*/ 0 h 336"/>
                <a:gd name="T14" fmla="*/ 320 w 320"/>
                <a:gd name="T15" fmla="*/ 336 h 336"/>
              </a:gdLst>
              <a:ahLst/>
              <a:cxnLst>
                <a:cxn ang="T8">
                  <a:pos x="T0" y="T1"/>
                </a:cxn>
                <a:cxn ang="T9">
                  <a:pos x="T2" y="T3"/>
                </a:cxn>
                <a:cxn ang="T10">
                  <a:pos x="T4" y="T5"/>
                </a:cxn>
                <a:cxn ang="T11">
                  <a:pos x="T6" y="T7"/>
                </a:cxn>
              </a:cxnLst>
              <a:rect l="T12" t="T13" r="T14" b="T15"/>
              <a:pathLst>
                <a:path w="320" h="336">
                  <a:moveTo>
                    <a:pt x="40" y="0"/>
                  </a:moveTo>
                  <a:cubicBezTo>
                    <a:pt x="20" y="80"/>
                    <a:pt x="0" y="160"/>
                    <a:pt x="40" y="192"/>
                  </a:cubicBezTo>
                  <a:cubicBezTo>
                    <a:pt x="80" y="224"/>
                    <a:pt x="240" y="168"/>
                    <a:pt x="280" y="192"/>
                  </a:cubicBezTo>
                  <a:cubicBezTo>
                    <a:pt x="320" y="216"/>
                    <a:pt x="300" y="276"/>
                    <a:pt x="280" y="336"/>
                  </a:cubicBezTo>
                </a:path>
              </a:pathLst>
            </a:custGeom>
            <a:noFill/>
            <a:ln w="31750">
              <a:solidFill>
                <a:srgbClr val="008000"/>
              </a:solidFill>
              <a:round/>
              <a:headEnd/>
              <a:tailEnd/>
            </a:ln>
          </p:spPr>
          <p:txBody>
            <a:bodyPr/>
            <a:lstStyle/>
            <a:p>
              <a:pPr algn="ctr" eaLnBrk="1" hangingPunct="1"/>
              <a:endParaRPr lang="he-IL" sz="1800" dirty="0">
                <a:latin typeface="Helvetica" pitchFamily="-109" charset="0"/>
              </a:endParaRPr>
            </a:p>
          </p:txBody>
        </p:sp>
        <p:sp>
          <p:nvSpPr>
            <p:cNvPr id="33827" name="Freeform 34"/>
            <p:cNvSpPr>
              <a:spLocks/>
            </p:cNvSpPr>
            <p:nvPr/>
          </p:nvSpPr>
          <p:spPr bwMode="auto">
            <a:xfrm>
              <a:off x="4848" y="1496"/>
              <a:ext cx="320" cy="336"/>
            </a:xfrm>
            <a:custGeom>
              <a:avLst/>
              <a:gdLst>
                <a:gd name="T0" fmla="*/ 40 w 320"/>
                <a:gd name="T1" fmla="*/ 0 h 336"/>
                <a:gd name="T2" fmla="*/ 40 w 320"/>
                <a:gd name="T3" fmla="*/ 192 h 336"/>
                <a:gd name="T4" fmla="*/ 280 w 320"/>
                <a:gd name="T5" fmla="*/ 192 h 336"/>
                <a:gd name="T6" fmla="*/ 280 w 320"/>
                <a:gd name="T7" fmla="*/ 336 h 336"/>
                <a:gd name="T8" fmla="*/ 0 60000 65536"/>
                <a:gd name="T9" fmla="*/ 0 60000 65536"/>
                <a:gd name="T10" fmla="*/ 0 60000 65536"/>
                <a:gd name="T11" fmla="*/ 0 60000 65536"/>
                <a:gd name="T12" fmla="*/ 0 w 320"/>
                <a:gd name="T13" fmla="*/ 0 h 336"/>
                <a:gd name="T14" fmla="*/ 320 w 320"/>
                <a:gd name="T15" fmla="*/ 336 h 336"/>
              </a:gdLst>
              <a:ahLst/>
              <a:cxnLst>
                <a:cxn ang="T8">
                  <a:pos x="T0" y="T1"/>
                </a:cxn>
                <a:cxn ang="T9">
                  <a:pos x="T2" y="T3"/>
                </a:cxn>
                <a:cxn ang="T10">
                  <a:pos x="T4" y="T5"/>
                </a:cxn>
                <a:cxn ang="T11">
                  <a:pos x="T6" y="T7"/>
                </a:cxn>
              </a:cxnLst>
              <a:rect l="T12" t="T13" r="T14" b="T15"/>
              <a:pathLst>
                <a:path w="320" h="336">
                  <a:moveTo>
                    <a:pt x="40" y="0"/>
                  </a:moveTo>
                  <a:cubicBezTo>
                    <a:pt x="20" y="80"/>
                    <a:pt x="0" y="160"/>
                    <a:pt x="40" y="192"/>
                  </a:cubicBezTo>
                  <a:cubicBezTo>
                    <a:pt x="80" y="224"/>
                    <a:pt x="240" y="168"/>
                    <a:pt x="280" y="192"/>
                  </a:cubicBezTo>
                  <a:cubicBezTo>
                    <a:pt x="320" y="216"/>
                    <a:pt x="300" y="276"/>
                    <a:pt x="280" y="336"/>
                  </a:cubicBezTo>
                </a:path>
              </a:pathLst>
            </a:custGeom>
            <a:noFill/>
            <a:ln w="31750">
              <a:solidFill>
                <a:srgbClr val="008000"/>
              </a:solidFill>
              <a:round/>
              <a:headEnd/>
              <a:tailEnd/>
            </a:ln>
          </p:spPr>
          <p:txBody>
            <a:bodyPr/>
            <a:lstStyle/>
            <a:p>
              <a:pPr algn="ctr" eaLnBrk="1" hangingPunct="1"/>
              <a:endParaRPr lang="he-IL" sz="1800" dirty="0">
                <a:latin typeface="Helvetica" pitchFamily="-109" charset="0"/>
              </a:endParaRPr>
            </a:p>
          </p:txBody>
        </p:sp>
      </p:grpSp>
      <p:sp>
        <p:nvSpPr>
          <p:cNvPr id="33807" name="Line 35"/>
          <p:cNvSpPr>
            <a:spLocks noChangeShapeType="1"/>
          </p:cNvSpPr>
          <p:nvPr/>
        </p:nvSpPr>
        <p:spPr bwMode="auto">
          <a:xfrm>
            <a:off x="6705600" y="3594100"/>
            <a:ext cx="914400" cy="0"/>
          </a:xfrm>
          <a:prstGeom prst="line">
            <a:avLst/>
          </a:prstGeom>
          <a:noFill/>
          <a:ln w="31750">
            <a:solidFill>
              <a:schemeClr val="tx1"/>
            </a:solidFill>
            <a:round/>
            <a:headEnd/>
            <a:tailEnd type="triangle" w="lg" len="lg"/>
          </a:ln>
        </p:spPr>
        <p:txBody>
          <a:bodyPr/>
          <a:lstStyle/>
          <a:p>
            <a:endParaRPr lang="he-IL" dirty="0"/>
          </a:p>
        </p:txBody>
      </p:sp>
      <p:sp>
        <p:nvSpPr>
          <p:cNvPr id="190501" name="Line 38"/>
          <p:cNvSpPr>
            <a:spLocks noChangeShapeType="1"/>
          </p:cNvSpPr>
          <p:nvPr/>
        </p:nvSpPr>
        <p:spPr bwMode="auto">
          <a:xfrm>
            <a:off x="6019800" y="5910263"/>
            <a:ext cx="914400" cy="0"/>
          </a:xfrm>
          <a:prstGeom prst="line">
            <a:avLst/>
          </a:prstGeom>
          <a:noFill/>
          <a:ln w="31750">
            <a:solidFill>
              <a:schemeClr val="tx1"/>
            </a:solidFill>
            <a:round/>
            <a:headEnd type="triangle" w="lg" len="lg"/>
            <a:tailEnd type="none" w="lg" len="lg"/>
          </a:ln>
        </p:spPr>
        <p:txBody>
          <a:bodyPr/>
          <a:lstStyle/>
          <a:p>
            <a:endParaRPr lang="he-IL" dirty="0"/>
          </a:p>
        </p:txBody>
      </p:sp>
      <p:sp>
        <p:nvSpPr>
          <p:cNvPr id="190502" name="Rectangle 41"/>
          <p:cNvSpPr>
            <a:spLocks noChangeArrowheads="1"/>
          </p:cNvSpPr>
          <p:nvPr/>
        </p:nvSpPr>
        <p:spPr bwMode="auto">
          <a:xfrm>
            <a:off x="5562600" y="5478463"/>
            <a:ext cx="1905000" cy="457200"/>
          </a:xfrm>
          <a:prstGeom prst="rect">
            <a:avLst/>
          </a:prstGeom>
          <a:noFill/>
          <a:ln w="31750">
            <a:noFill/>
            <a:miter lim="800000"/>
            <a:headEnd/>
            <a:tailEnd/>
          </a:ln>
        </p:spPr>
        <p:txBody>
          <a:bodyPr anchor="ctr"/>
          <a:lstStyle/>
          <a:p>
            <a:pPr algn="ctr" eaLnBrk="1" hangingPunct="1"/>
            <a:r>
              <a:rPr lang="en-US" sz="1400" b="1" dirty="0">
                <a:latin typeface="Helvetica" pitchFamily="-109" charset="0"/>
                <a:cs typeface="Arial" pitchFamily="34" charset="0"/>
              </a:rPr>
              <a:t>Scan</a:t>
            </a:r>
          </a:p>
        </p:txBody>
      </p:sp>
      <p:sp>
        <p:nvSpPr>
          <p:cNvPr id="190503" name="Rectangle 43"/>
          <p:cNvSpPr>
            <a:spLocks noChangeArrowheads="1"/>
          </p:cNvSpPr>
          <p:nvPr/>
        </p:nvSpPr>
        <p:spPr bwMode="auto">
          <a:xfrm>
            <a:off x="4419600" y="5681663"/>
            <a:ext cx="1600200" cy="381000"/>
          </a:xfrm>
          <a:prstGeom prst="rect">
            <a:avLst/>
          </a:prstGeom>
          <a:noFill/>
          <a:ln w="31750">
            <a:noFill/>
            <a:miter lim="800000"/>
            <a:headEnd/>
            <a:tailEnd/>
          </a:ln>
        </p:spPr>
        <p:txBody>
          <a:bodyPr anchor="ctr"/>
          <a:lstStyle/>
          <a:p>
            <a:pPr algn="ctr" eaLnBrk="1" hangingPunct="1"/>
            <a:r>
              <a:rPr lang="en-US" sz="1400" b="1" dirty="0">
                <a:latin typeface="Helvetica" pitchFamily="-109" charset="0"/>
                <a:cs typeface="Arial" pitchFamily="34" charset="0"/>
              </a:rPr>
              <a:t>Analyze</a:t>
            </a:r>
            <a:br>
              <a:rPr lang="en-US" sz="1400" b="1" dirty="0">
                <a:latin typeface="Helvetica" pitchFamily="-109" charset="0"/>
                <a:cs typeface="Arial" pitchFamily="34" charset="0"/>
              </a:rPr>
            </a:br>
            <a:r>
              <a:rPr lang="en-US" sz="1400" b="1" dirty="0">
                <a:latin typeface="Helvetica" pitchFamily="-109" charset="0"/>
                <a:cs typeface="Arial" pitchFamily="34" charset="0"/>
              </a:rPr>
              <a:t>Normalize</a:t>
            </a:r>
            <a:br>
              <a:rPr lang="en-US" sz="1400" b="1" dirty="0">
                <a:latin typeface="Helvetica" pitchFamily="-109" charset="0"/>
                <a:cs typeface="Arial" pitchFamily="34" charset="0"/>
              </a:rPr>
            </a:br>
            <a:r>
              <a:rPr lang="en-US" sz="1400" b="1" dirty="0">
                <a:latin typeface="Helvetica" pitchFamily="-109" charset="0"/>
                <a:cs typeface="Arial" pitchFamily="34" charset="0"/>
              </a:rPr>
              <a:t>Map to genome</a:t>
            </a:r>
          </a:p>
        </p:txBody>
      </p:sp>
      <p:sp>
        <p:nvSpPr>
          <p:cNvPr id="190504" name="Line 52"/>
          <p:cNvSpPr>
            <a:spLocks noChangeShapeType="1"/>
          </p:cNvSpPr>
          <p:nvPr/>
        </p:nvSpPr>
        <p:spPr bwMode="auto">
          <a:xfrm>
            <a:off x="3429000" y="5897563"/>
            <a:ext cx="914400" cy="0"/>
          </a:xfrm>
          <a:prstGeom prst="line">
            <a:avLst/>
          </a:prstGeom>
          <a:noFill/>
          <a:ln w="31750">
            <a:solidFill>
              <a:schemeClr val="tx1"/>
            </a:solidFill>
            <a:round/>
            <a:headEnd type="triangle" w="lg" len="lg"/>
            <a:tailEnd type="none" w="lg" len="lg"/>
          </a:ln>
        </p:spPr>
        <p:txBody>
          <a:bodyPr/>
          <a:lstStyle/>
          <a:p>
            <a:endParaRPr lang="he-IL" dirty="0"/>
          </a:p>
        </p:txBody>
      </p:sp>
      <p:sp>
        <p:nvSpPr>
          <p:cNvPr id="33812" name="Rectangle 58"/>
          <p:cNvSpPr>
            <a:spLocks noChangeArrowheads="1"/>
          </p:cNvSpPr>
          <p:nvPr/>
        </p:nvSpPr>
        <p:spPr bwMode="auto">
          <a:xfrm>
            <a:off x="304800" y="152400"/>
            <a:ext cx="8534400" cy="685800"/>
          </a:xfrm>
          <a:prstGeom prst="rect">
            <a:avLst/>
          </a:prstGeom>
          <a:noFill/>
          <a:ln w="9525">
            <a:noFill/>
            <a:miter lim="800000"/>
            <a:headEnd/>
            <a:tailEnd/>
          </a:ln>
        </p:spPr>
        <p:txBody>
          <a:bodyPr anchor="ctr"/>
          <a:lstStyle/>
          <a:p>
            <a:pPr eaLnBrk="1" hangingPunct="1"/>
            <a:r>
              <a:rPr lang="en-US" sz="2000" b="1" dirty="0">
                <a:solidFill>
                  <a:schemeClr val="tx2"/>
                </a:solidFill>
                <a:latin typeface="Helvetica" pitchFamily="-109" charset="0"/>
              </a:rPr>
              <a:t>Strategy for localizing </a:t>
            </a:r>
            <a:r>
              <a:rPr lang="en-US" sz="2000" b="1" dirty="0">
                <a:solidFill>
                  <a:schemeClr val="tx2"/>
                </a:solidFill>
                <a:latin typeface="Helvetica" pitchFamily="-109" charset="0"/>
              </a:rPr>
              <a:t>histone</a:t>
            </a:r>
            <a:r>
              <a:rPr lang="en-US" sz="2000" b="1" dirty="0">
                <a:solidFill>
                  <a:schemeClr val="tx2"/>
                </a:solidFill>
                <a:latin typeface="Helvetica" pitchFamily="-109" charset="0"/>
              </a:rPr>
              <a:t> marks by </a:t>
            </a:r>
            <a:r>
              <a:rPr lang="en-US" sz="2000" b="1" dirty="0">
                <a:solidFill>
                  <a:schemeClr val="tx2"/>
                </a:solidFill>
                <a:latin typeface="Helvetica" pitchFamily="-109" charset="0"/>
              </a:rPr>
              <a:t>ChIP-qPCR</a:t>
            </a:r>
            <a:r>
              <a:rPr lang="en-US" sz="2000" b="1" dirty="0">
                <a:solidFill>
                  <a:schemeClr val="tx2"/>
                </a:solidFill>
                <a:latin typeface="Helvetica" pitchFamily="-109" charset="0"/>
              </a:rPr>
              <a:t> or </a:t>
            </a:r>
            <a:r>
              <a:rPr lang="en-US" sz="2000" b="1" dirty="0">
                <a:solidFill>
                  <a:schemeClr val="tx2"/>
                </a:solidFill>
                <a:latin typeface="Helvetica" pitchFamily="-109" charset="0"/>
              </a:rPr>
              <a:t>ChIP</a:t>
            </a:r>
            <a:r>
              <a:rPr lang="en-US" sz="2000" b="1" dirty="0">
                <a:solidFill>
                  <a:schemeClr val="tx2"/>
                </a:solidFill>
                <a:latin typeface="Helvetica" pitchFamily="-109" charset="0"/>
              </a:rPr>
              <a:t>-chip</a:t>
            </a:r>
          </a:p>
          <a:p>
            <a:pPr eaLnBrk="1" hangingPunct="1"/>
            <a:r>
              <a:rPr lang="en-US" sz="2000" b="1" dirty="0">
                <a:solidFill>
                  <a:schemeClr val="tx2"/>
                </a:solidFill>
                <a:latin typeface="Helvetica" pitchFamily="-109" charset="0"/>
              </a:rPr>
              <a:t>(usually normalized to input DNA)  </a:t>
            </a:r>
          </a:p>
        </p:txBody>
      </p:sp>
      <p:sp>
        <p:nvSpPr>
          <p:cNvPr id="190507" name="Rectangle 30"/>
          <p:cNvSpPr>
            <a:spLocks noChangeArrowheads="1"/>
          </p:cNvSpPr>
          <p:nvPr/>
        </p:nvSpPr>
        <p:spPr bwMode="auto">
          <a:xfrm>
            <a:off x="7924800" y="1600200"/>
            <a:ext cx="1066800" cy="381000"/>
          </a:xfrm>
          <a:prstGeom prst="rect">
            <a:avLst/>
          </a:prstGeom>
          <a:noFill/>
          <a:ln w="31750">
            <a:noFill/>
            <a:miter lim="800000"/>
            <a:headEnd/>
            <a:tailEnd/>
          </a:ln>
        </p:spPr>
        <p:txBody>
          <a:bodyPr anchor="ctr"/>
          <a:lstStyle/>
          <a:p>
            <a:pPr algn="ctr" eaLnBrk="1" hangingPunct="1"/>
            <a:r>
              <a:rPr lang="en-US" sz="1400" b="1" dirty="0">
                <a:latin typeface="Helvetica" pitchFamily="-109" charset="0"/>
                <a:cs typeface="Arial" pitchFamily="34" charset="0"/>
              </a:rPr>
              <a:t>QPCR</a:t>
            </a:r>
          </a:p>
        </p:txBody>
      </p:sp>
      <p:sp>
        <p:nvSpPr>
          <p:cNvPr id="190508" name="Line 27"/>
          <p:cNvSpPr>
            <a:spLocks noChangeShapeType="1"/>
          </p:cNvSpPr>
          <p:nvPr/>
        </p:nvSpPr>
        <p:spPr bwMode="auto">
          <a:xfrm rot="10800000">
            <a:off x="8610600" y="2438400"/>
            <a:ext cx="0" cy="914400"/>
          </a:xfrm>
          <a:prstGeom prst="line">
            <a:avLst/>
          </a:prstGeom>
          <a:noFill/>
          <a:ln w="31750">
            <a:solidFill>
              <a:schemeClr val="tx1"/>
            </a:solidFill>
            <a:round/>
            <a:headEnd/>
            <a:tailEnd type="triangle" w="lg" len="lg"/>
          </a:ln>
        </p:spPr>
        <p:txBody>
          <a:bodyPr/>
          <a:lstStyle/>
          <a:p>
            <a:endParaRPr lang="he-IL" dirty="0"/>
          </a:p>
        </p:txBody>
      </p:sp>
      <p:cxnSp>
        <p:nvCxnSpPr>
          <p:cNvPr id="190509" name="Straight Connector 46"/>
          <p:cNvCxnSpPr>
            <a:cxnSpLocks noChangeShapeType="1"/>
          </p:cNvCxnSpPr>
          <p:nvPr/>
        </p:nvCxnSpPr>
        <p:spPr bwMode="auto">
          <a:xfrm flipV="1">
            <a:off x="533400" y="5943600"/>
            <a:ext cx="2103438" cy="0"/>
          </a:xfrm>
          <a:prstGeom prst="line">
            <a:avLst/>
          </a:prstGeom>
          <a:noFill/>
          <a:ln w="9525">
            <a:solidFill>
              <a:schemeClr val="tx1"/>
            </a:solidFill>
            <a:round/>
            <a:headEnd/>
            <a:tailEnd/>
          </a:ln>
        </p:spPr>
      </p:cxnSp>
      <p:sp>
        <p:nvSpPr>
          <p:cNvPr id="190510" name="Freeform 49"/>
          <p:cNvSpPr>
            <a:spLocks noChangeArrowheads="1"/>
          </p:cNvSpPr>
          <p:nvPr/>
        </p:nvSpPr>
        <p:spPr bwMode="auto">
          <a:xfrm>
            <a:off x="500063" y="5029200"/>
            <a:ext cx="1938337" cy="906463"/>
          </a:xfrm>
          <a:custGeom>
            <a:avLst/>
            <a:gdLst>
              <a:gd name="T0" fmla="*/ 0 w 1684421"/>
              <a:gd name="T1" fmla="*/ 13766783 h 635267"/>
              <a:gd name="T2" fmla="*/ 1566307 w 1684421"/>
              <a:gd name="T3" fmla="*/ 13294793 h 635267"/>
              <a:gd name="T4" fmla="*/ 2792112 w 1684421"/>
              <a:gd name="T5" fmla="*/ 78652 h 635267"/>
              <a:gd name="T6" fmla="*/ 4188173 w 1684421"/>
              <a:gd name="T7" fmla="*/ 12822776 h 635267"/>
              <a:gd name="T8" fmla="*/ 5958777 w 1684421"/>
              <a:gd name="T9" fmla="*/ 14238805 h 635267"/>
              <a:gd name="T10" fmla="*/ 0 60000 65536"/>
              <a:gd name="T11" fmla="*/ 0 60000 65536"/>
              <a:gd name="T12" fmla="*/ 0 60000 65536"/>
              <a:gd name="T13" fmla="*/ 0 60000 65536"/>
              <a:gd name="T14" fmla="*/ 0 60000 65536"/>
              <a:gd name="T15" fmla="*/ 0 w 1684421"/>
              <a:gd name="T16" fmla="*/ 0 h 635267"/>
              <a:gd name="T17" fmla="*/ 1684421 w 1684421"/>
              <a:gd name="T18" fmla="*/ 635267 h 635267"/>
            </a:gdLst>
            <a:ahLst/>
            <a:cxnLst>
              <a:cxn ang="T10">
                <a:pos x="T0" y="T1"/>
              </a:cxn>
              <a:cxn ang="T11">
                <a:pos x="T2" y="T3"/>
              </a:cxn>
              <a:cxn ang="T12">
                <a:pos x="T4" y="T5"/>
              </a:cxn>
              <a:cxn ang="T13">
                <a:pos x="T6" y="T7"/>
              </a:cxn>
              <a:cxn ang="T14">
                <a:pos x="T8" y="T9"/>
              </a:cxn>
            </a:cxnLst>
            <a:rect l="T15" t="T16" r="T17" b="T18"/>
            <a:pathLst>
              <a:path w="1684421" h="635267">
                <a:moveTo>
                  <a:pt x="0" y="561473"/>
                </a:moveTo>
                <a:cubicBezTo>
                  <a:pt x="155608" y="598370"/>
                  <a:pt x="311217" y="635267"/>
                  <a:pt x="442762" y="542223"/>
                </a:cubicBezTo>
                <a:cubicBezTo>
                  <a:pt x="574307" y="449179"/>
                  <a:pt x="665747" y="6416"/>
                  <a:pt x="789271" y="3208"/>
                </a:cubicBezTo>
                <a:cubicBezTo>
                  <a:pt x="912795" y="0"/>
                  <a:pt x="1034715" y="426719"/>
                  <a:pt x="1183907" y="522972"/>
                </a:cubicBezTo>
                <a:cubicBezTo>
                  <a:pt x="1333099" y="619225"/>
                  <a:pt x="1508760" y="599974"/>
                  <a:pt x="1684421" y="580724"/>
                </a:cubicBezTo>
              </a:path>
            </a:pathLst>
          </a:custGeom>
          <a:noFill/>
          <a:ln w="25400">
            <a:solidFill>
              <a:srgbClr val="FF3300"/>
            </a:solidFill>
            <a:round/>
            <a:headEnd/>
            <a:tailEnd/>
          </a:ln>
        </p:spPr>
        <p:txBody>
          <a:bodyPr/>
          <a:lstStyle/>
          <a:p>
            <a:pPr algn="ctr" eaLnBrk="1" hangingPunct="1"/>
            <a:endParaRPr lang="he-IL" sz="1800" dirty="0">
              <a:latin typeface="Helvetica" pitchFamily="-109" charset="0"/>
            </a:endParaRPr>
          </a:p>
        </p:txBody>
      </p:sp>
      <p:sp>
        <p:nvSpPr>
          <p:cNvPr id="190514" name="TextBox 55"/>
          <p:cNvSpPr txBox="1">
            <a:spLocks noChangeArrowheads="1"/>
          </p:cNvSpPr>
          <p:nvPr/>
        </p:nvSpPr>
        <p:spPr bwMode="auto">
          <a:xfrm>
            <a:off x="990600" y="4572000"/>
            <a:ext cx="952500" cy="457200"/>
          </a:xfrm>
          <a:prstGeom prst="rect">
            <a:avLst/>
          </a:prstGeom>
          <a:noFill/>
          <a:ln w="9525">
            <a:noFill/>
            <a:miter lim="800000"/>
            <a:headEnd/>
            <a:tailEnd/>
          </a:ln>
        </p:spPr>
        <p:txBody>
          <a:bodyPr wrap="none">
            <a:spAutoFit/>
          </a:bodyPr>
          <a:lstStyle/>
          <a:p>
            <a:pPr algn="ctr" eaLnBrk="1" hangingPunct="1"/>
            <a:r>
              <a:rPr lang="en-US" sz="1200" dirty="0">
                <a:latin typeface="Helvetica" pitchFamily="-109" charset="0"/>
              </a:rPr>
              <a:t>Enrichment</a:t>
            </a:r>
          </a:p>
          <a:p>
            <a:pPr algn="ctr" eaLnBrk="1" hangingPunct="1"/>
            <a:r>
              <a:rPr lang="en-US" sz="1200" dirty="0">
                <a:latin typeface="Helvetica" pitchFamily="-109" charset="0"/>
              </a:rPr>
              <a:t>Peak</a:t>
            </a:r>
          </a:p>
        </p:txBody>
      </p:sp>
      <p:cxnSp>
        <p:nvCxnSpPr>
          <p:cNvPr id="11292" name="Straight Connector 50"/>
          <p:cNvCxnSpPr>
            <a:cxnSpLocks noChangeShapeType="1"/>
          </p:cNvCxnSpPr>
          <p:nvPr/>
        </p:nvCxnSpPr>
        <p:spPr bwMode="auto">
          <a:xfrm>
            <a:off x="1219200" y="6400800"/>
            <a:ext cx="1752600" cy="1588"/>
          </a:xfrm>
          <a:prstGeom prst="line">
            <a:avLst/>
          </a:prstGeom>
          <a:noFill/>
          <a:ln w="9525">
            <a:solidFill>
              <a:schemeClr val="tx1"/>
            </a:solidFill>
            <a:round/>
            <a:headEnd/>
            <a:tailEnd/>
          </a:ln>
        </p:spPr>
      </p:cxnSp>
      <p:cxnSp>
        <p:nvCxnSpPr>
          <p:cNvPr id="11293" name="Straight Connector 55"/>
          <p:cNvCxnSpPr>
            <a:cxnSpLocks noChangeShapeType="1"/>
          </p:cNvCxnSpPr>
          <p:nvPr/>
        </p:nvCxnSpPr>
        <p:spPr bwMode="auto">
          <a:xfrm rot="5400000">
            <a:off x="1066801" y="6248400"/>
            <a:ext cx="304800" cy="3175"/>
          </a:xfrm>
          <a:prstGeom prst="line">
            <a:avLst/>
          </a:prstGeom>
          <a:noFill/>
          <a:ln w="9525">
            <a:solidFill>
              <a:schemeClr val="tx1"/>
            </a:solidFill>
            <a:round/>
            <a:headEnd/>
            <a:tailEnd/>
          </a:ln>
        </p:spPr>
      </p:cxnSp>
      <p:cxnSp>
        <p:nvCxnSpPr>
          <p:cNvPr id="11294" name="Straight Arrow Connector 57"/>
          <p:cNvCxnSpPr>
            <a:cxnSpLocks noChangeShapeType="1"/>
          </p:cNvCxnSpPr>
          <p:nvPr/>
        </p:nvCxnSpPr>
        <p:spPr bwMode="auto">
          <a:xfrm>
            <a:off x="1219200" y="6096000"/>
            <a:ext cx="381000" cy="1588"/>
          </a:xfrm>
          <a:prstGeom prst="straightConnector1">
            <a:avLst/>
          </a:prstGeom>
          <a:noFill/>
          <a:ln w="9525">
            <a:solidFill>
              <a:schemeClr val="tx1"/>
            </a:solidFill>
            <a:round/>
            <a:headEnd/>
            <a:tailEnd type="arrow" w="med" len="med"/>
          </a:ln>
        </p:spPr>
      </p:cxnSp>
      <p:sp>
        <p:nvSpPr>
          <p:cNvPr id="11295" name="TextBox 59"/>
          <p:cNvSpPr txBox="1">
            <a:spLocks noChangeArrowheads="1"/>
          </p:cNvSpPr>
          <p:nvPr/>
        </p:nvSpPr>
        <p:spPr bwMode="auto">
          <a:xfrm>
            <a:off x="1166813" y="6400800"/>
            <a:ext cx="966787" cy="369888"/>
          </a:xfrm>
          <a:prstGeom prst="rect">
            <a:avLst/>
          </a:prstGeom>
          <a:noFill/>
          <a:ln w="9525">
            <a:noFill/>
            <a:miter lim="800000"/>
            <a:headEnd/>
            <a:tailEnd/>
          </a:ln>
        </p:spPr>
        <p:txBody>
          <a:bodyPr wrap="none">
            <a:spAutoFit/>
          </a:bodyPr>
          <a:lstStyle/>
          <a:p>
            <a:r>
              <a:rPr lang="en-US" sz="1800" dirty="0">
                <a:latin typeface="Helvetica" pitchFamily="-109" charset="0"/>
              </a:rPr>
              <a:t>Gene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9050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050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05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05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05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05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05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05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05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04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04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04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2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1" grpId="0" animBg="1"/>
      <p:bldP spid="190494" grpId="0"/>
      <p:bldP spid="190501" grpId="0" animBg="1"/>
      <p:bldP spid="190502" grpId="0"/>
      <p:bldP spid="190503" grpId="0"/>
      <p:bldP spid="190504" grpId="0" animBg="1"/>
      <p:bldP spid="190507" grpId="0"/>
      <p:bldP spid="190508" grpId="0" animBg="1"/>
      <p:bldP spid="190510" grpId="0" animBg="1"/>
      <p:bldP spid="190514" grpId="0"/>
      <p:bldP spid="1129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cstate="print"/>
          <a:srcRect/>
          <a:stretch>
            <a:fillRect/>
          </a:stretch>
        </p:blipFill>
        <p:spPr bwMode="auto">
          <a:xfrm>
            <a:off x="1905000" y="842963"/>
            <a:ext cx="2790825" cy="5862637"/>
          </a:xfrm>
          <a:prstGeom prst="rect">
            <a:avLst/>
          </a:prstGeom>
          <a:noFill/>
          <a:ln w="9525">
            <a:noFill/>
            <a:miter lim="800000"/>
            <a:headEnd/>
            <a:tailEnd/>
          </a:ln>
        </p:spPr>
      </p:pic>
      <p:sp>
        <p:nvSpPr>
          <p:cNvPr id="35843" name="Text Box 5"/>
          <p:cNvSpPr txBox="1">
            <a:spLocks noChangeArrowheads="1"/>
          </p:cNvSpPr>
          <p:nvPr/>
        </p:nvSpPr>
        <p:spPr bwMode="auto">
          <a:xfrm>
            <a:off x="279400" y="5791200"/>
            <a:ext cx="2540000" cy="304800"/>
          </a:xfrm>
          <a:prstGeom prst="rect">
            <a:avLst/>
          </a:prstGeom>
          <a:noFill/>
          <a:ln w="9525">
            <a:noFill/>
            <a:miter lim="800000"/>
            <a:headEnd/>
            <a:tailEnd/>
          </a:ln>
        </p:spPr>
        <p:txBody>
          <a:bodyPr wrap="none">
            <a:spAutoFit/>
          </a:bodyPr>
          <a:lstStyle/>
          <a:p>
            <a:r>
              <a:rPr lang="en-US" sz="1400" dirty="0">
                <a:latin typeface="Helvetica" pitchFamily="-109" charset="0"/>
              </a:rPr>
              <a:t>Massively parallel sequencing</a:t>
            </a:r>
          </a:p>
        </p:txBody>
      </p:sp>
      <p:sp>
        <p:nvSpPr>
          <p:cNvPr id="35844" name="Text Box 6"/>
          <p:cNvSpPr txBox="1">
            <a:spLocks noChangeArrowheads="1"/>
          </p:cNvSpPr>
          <p:nvPr/>
        </p:nvSpPr>
        <p:spPr bwMode="auto">
          <a:xfrm>
            <a:off x="49213" y="4419600"/>
            <a:ext cx="1643062" cy="304800"/>
          </a:xfrm>
          <a:prstGeom prst="rect">
            <a:avLst/>
          </a:prstGeom>
          <a:noFill/>
          <a:ln w="9525">
            <a:noFill/>
            <a:miter lim="800000"/>
            <a:headEnd/>
            <a:tailEnd/>
          </a:ln>
        </p:spPr>
        <p:txBody>
          <a:bodyPr wrap="none">
            <a:spAutoFit/>
          </a:bodyPr>
          <a:lstStyle/>
          <a:p>
            <a:r>
              <a:rPr lang="en-US" sz="1400" dirty="0">
                <a:latin typeface="Helvetica" pitchFamily="-109" charset="0"/>
              </a:rPr>
              <a:t>Local amplification</a:t>
            </a:r>
          </a:p>
        </p:txBody>
      </p:sp>
      <p:pic>
        <p:nvPicPr>
          <p:cNvPr id="35845" name="Picture 7"/>
          <p:cNvPicPr>
            <a:picLocks noChangeAspect="1" noChangeArrowheads="1"/>
          </p:cNvPicPr>
          <p:nvPr/>
        </p:nvPicPr>
        <p:blipFill>
          <a:blip r:embed="rId4" cstate="print"/>
          <a:srcRect/>
          <a:stretch>
            <a:fillRect/>
          </a:stretch>
        </p:blipFill>
        <p:spPr bwMode="auto">
          <a:xfrm>
            <a:off x="5184775" y="5943600"/>
            <a:ext cx="3730625" cy="517525"/>
          </a:xfrm>
          <a:prstGeom prst="rect">
            <a:avLst/>
          </a:prstGeom>
          <a:noFill/>
          <a:ln w="9525">
            <a:noFill/>
            <a:miter lim="800000"/>
            <a:headEnd/>
            <a:tailEnd/>
          </a:ln>
        </p:spPr>
      </p:pic>
      <p:pic>
        <p:nvPicPr>
          <p:cNvPr id="35846" name="Picture 8"/>
          <p:cNvPicPr>
            <a:picLocks noChangeAspect="1" noChangeArrowheads="1"/>
          </p:cNvPicPr>
          <p:nvPr/>
        </p:nvPicPr>
        <p:blipFill>
          <a:blip r:embed="rId5" cstate="print"/>
          <a:srcRect/>
          <a:stretch>
            <a:fillRect/>
          </a:stretch>
        </p:blipFill>
        <p:spPr bwMode="auto">
          <a:xfrm>
            <a:off x="5260975" y="6400800"/>
            <a:ext cx="2049463" cy="227013"/>
          </a:xfrm>
          <a:prstGeom prst="rect">
            <a:avLst/>
          </a:prstGeom>
          <a:noFill/>
          <a:ln w="9525">
            <a:noFill/>
            <a:miter lim="800000"/>
            <a:headEnd/>
            <a:tailEnd/>
          </a:ln>
        </p:spPr>
      </p:pic>
      <p:pic>
        <p:nvPicPr>
          <p:cNvPr id="35847" name="Picture 9"/>
          <p:cNvPicPr>
            <a:picLocks noChangeAspect="1" noChangeArrowheads="1"/>
          </p:cNvPicPr>
          <p:nvPr/>
        </p:nvPicPr>
        <p:blipFill>
          <a:blip r:embed="rId6" cstate="print"/>
          <a:srcRect/>
          <a:stretch>
            <a:fillRect/>
          </a:stretch>
        </p:blipFill>
        <p:spPr bwMode="auto">
          <a:xfrm>
            <a:off x="5260975" y="6629400"/>
            <a:ext cx="1600200" cy="144463"/>
          </a:xfrm>
          <a:prstGeom prst="rect">
            <a:avLst/>
          </a:prstGeom>
          <a:noFill/>
          <a:ln w="9525">
            <a:noFill/>
            <a:miter lim="800000"/>
            <a:headEnd/>
            <a:tailEnd/>
          </a:ln>
        </p:spPr>
      </p:pic>
      <p:pic>
        <p:nvPicPr>
          <p:cNvPr id="35848" name="Picture 10"/>
          <p:cNvPicPr>
            <a:picLocks noChangeAspect="1" noChangeArrowheads="1"/>
          </p:cNvPicPr>
          <p:nvPr/>
        </p:nvPicPr>
        <p:blipFill>
          <a:blip r:embed="rId7" cstate="print"/>
          <a:srcRect/>
          <a:stretch>
            <a:fillRect/>
          </a:stretch>
        </p:blipFill>
        <p:spPr bwMode="auto">
          <a:xfrm>
            <a:off x="6861175" y="6637338"/>
            <a:ext cx="1584325" cy="144462"/>
          </a:xfrm>
          <a:prstGeom prst="rect">
            <a:avLst/>
          </a:prstGeom>
          <a:noFill/>
          <a:ln w="9525">
            <a:noFill/>
            <a:miter lim="800000"/>
            <a:headEnd/>
            <a:tailEnd/>
          </a:ln>
        </p:spPr>
      </p:pic>
      <p:sp>
        <p:nvSpPr>
          <p:cNvPr id="35849" name="Rectangle 58"/>
          <p:cNvSpPr>
            <a:spLocks noChangeArrowheads="1"/>
          </p:cNvSpPr>
          <p:nvPr/>
        </p:nvSpPr>
        <p:spPr bwMode="auto">
          <a:xfrm>
            <a:off x="304800" y="76200"/>
            <a:ext cx="8534400" cy="685800"/>
          </a:xfrm>
          <a:prstGeom prst="rect">
            <a:avLst/>
          </a:prstGeom>
          <a:noFill/>
          <a:ln w="9525">
            <a:noFill/>
            <a:miter lim="800000"/>
            <a:headEnd/>
            <a:tailEnd/>
          </a:ln>
        </p:spPr>
        <p:txBody>
          <a:bodyPr anchor="ctr"/>
          <a:lstStyle/>
          <a:p>
            <a:pPr algn="ctr" eaLnBrk="1" hangingPunct="1"/>
            <a:r>
              <a:rPr lang="en-US" sz="2000" b="1" dirty="0">
                <a:solidFill>
                  <a:schemeClr val="tx2"/>
                </a:solidFill>
                <a:latin typeface="Helvetica" pitchFamily="-109" charset="0"/>
              </a:rPr>
              <a:t>Strategy for localizing </a:t>
            </a:r>
            <a:r>
              <a:rPr lang="en-US" sz="2000" b="1" dirty="0">
                <a:solidFill>
                  <a:schemeClr val="tx2"/>
                </a:solidFill>
                <a:latin typeface="Helvetica" pitchFamily="-109" charset="0"/>
              </a:rPr>
              <a:t>histone</a:t>
            </a:r>
            <a:r>
              <a:rPr lang="en-US" sz="2000" b="1" dirty="0">
                <a:solidFill>
                  <a:schemeClr val="tx2"/>
                </a:solidFill>
                <a:latin typeface="Helvetica" pitchFamily="-109" charset="0"/>
              </a:rPr>
              <a:t> marks by </a:t>
            </a:r>
            <a:r>
              <a:rPr lang="en-US" sz="2000" b="1" dirty="0">
                <a:solidFill>
                  <a:schemeClr val="tx2"/>
                </a:solidFill>
                <a:latin typeface="Helvetica" pitchFamily="-109" charset="0"/>
              </a:rPr>
              <a:t>ChIP-seq</a:t>
            </a:r>
            <a:r>
              <a:rPr lang="en-US" sz="2000" b="1" dirty="0">
                <a:solidFill>
                  <a:schemeClr val="tx2"/>
                </a:solidFill>
                <a:latin typeface="Helvetica" pitchFamily="-109" charset="0"/>
              </a:rPr>
              <a:t>  </a:t>
            </a:r>
          </a:p>
        </p:txBody>
      </p:sp>
      <p:pic>
        <p:nvPicPr>
          <p:cNvPr id="10" name="Picture 5"/>
          <p:cNvPicPr>
            <a:picLocks noChangeAspect="1" noChangeArrowheads="1"/>
          </p:cNvPicPr>
          <p:nvPr/>
        </p:nvPicPr>
        <p:blipFill>
          <a:blip r:embed="rId8" cstate="print"/>
          <a:srcRect t="33434"/>
          <a:stretch>
            <a:fillRect/>
          </a:stretch>
        </p:blipFill>
        <p:spPr bwMode="auto">
          <a:xfrm>
            <a:off x="4953000" y="1828800"/>
            <a:ext cx="4132263" cy="3646488"/>
          </a:xfrm>
          <a:prstGeom prst="rect">
            <a:avLst/>
          </a:prstGeom>
          <a:noFill/>
          <a:ln w="9525">
            <a:noFill/>
            <a:miter lim="800000"/>
            <a:headEnd/>
            <a:tailEnd/>
          </a:ln>
        </p:spPr>
      </p:pic>
      <p:cxnSp>
        <p:nvCxnSpPr>
          <p:cNvPr id="12" name="Straight Connector 11"/>
          <p:cNvCxnSpPr>
            <a:cxnSpLocks noChangeShapeType="1"/>
          </p:cNvCxnSpPr>
          <p:nvPr/>
        </p:nvCxnSpPr>
        <p:spPr bwMode="auto">
          <a:xfrm rot="5400000" flipH="1" flipV="1">
            <a:off x="3124200" y="2895600"/>
            <a:ext cx="2819400" cy="838200"/>
          </a:xfrm>
          <a:prstGeom prst="line">
            <a:avLst/>
          </a:prstGeom>
          <a:noFill/>
          <a:ln w="9525">
            <a:solidFill>
              <a:schemeClr val="tx1"/>
            </a:solidFill>
            <a:round/>
            <a:headEnd/>
            <a:tailEnd/>
          </a:ln>
        </p:spPr>
      </p:cxnSp>
      <p:cxnSp>
        <p:nvCxnSpPr>
          <p:cNvPr id="16" name="Straight Connector 15"/>
          <p:cNvCxnSpPr>
            <a:cxnSpLocks noChangeShapeType="1"/>
          </p:cNvCxnSpPr>
          <p:nvPr/>
        </p:nvCxnSpPr>
        <p:spPr bwMode="auto">
          <a:xfrm>
            <a:off x="4114800" y="4800600"/>
            <a:ext cx="838200" cy="685800"/>
          </a:xfrm>
          <a:prstGeom prst="line">
            <a:avLst/>
          </a:prstGeom>
          <a:noFill/>
          <a:ln w="9525">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685800" y="228600"/>
            <a:ext cx="7772400" cy="1143000"/>
          </a:xfrm>
        </p:spPr>
        <p:txBody>
          <a:bodyPr/>
          <a:lstStyle/>
          <a:p>
            <a:r>
              <a:rPr lang="en-US" sz="2400" dirty="0" smtClean="0">
                <a:latin typeface="Helvetica" pitchFamily="-109" charset="0"/>
              </a:rPr>
              <a:t>What do </a:t>
            </a:r>
            <a:r>
              <a:rPr lang="en-US" sz="2400" dirty="0" smtClean="0">
                <a:latin typeface="Helvetica" pitchFamily="-109" charset="0"/>
              </a:rPr>
              <a:t>ChIP</a:t>
            </a:r>
            <a:r>
              <a:rPr lang="en-US" sz="2400" dirty="0" smtClean="0">
                <a:latin typeface="Helvetica" pitchFamily="-109" charset="0"/>
              </a:rPr>
              <a:t>-chip and </a:t>
            </a:r>
            <a:r>
              <a:rPr lang="en-US" sz="2400" dirty="0" smtClean="0">
                <a:latin typeface="Helvetica" pitchFamily="-109" charset="0"/>
              </a:rPr>
              <a:t>ChIP-seq</a:t>
            </a:r>
            <a:r>
              <a:rPr lang="en-US" sz="2400" dirty="0" smtClean="0">
                <a:latin typeface="Helvetica" pitchFamily="-109" charset="0"/>
              </a:rPr>
              <a:t> data look like?</a:t>
            </a:r>
          </a:p>
        </p:txBody>
      </p:sp>
      <p:pic>
        <p:nvPicPr>
          <p:cNvPr id="37891" name="Picture 6"/>
          <p:cNvPicPr>
            <a:picLocks noChangeAspect="1" noChangeArrowheads="1"/>
          </p:cNvPicPr>
          <p:nvPr/>
        </p:nvPicPr>
        <p:blipFill>
          <a:blip r:embed="rId3" cstate="print"/>
          <a:srcRect/>
          <a:stretch>
            <a:fillRect/>
          </a:stretch>
        </p:blipFill>
        <p:spPr bwMode="auto">
          <a:xfrm>
            <a:off x="152400" y="2262188"/>
            <a:ext cx="8686800" cy="2947987"/>
          </a:xfrm>
          <a:prstGeom prst="rect">
            <a:avLst/>
          </a:prstGeom>
          <a:noFill/>
          <a:ln w="9525">
            <a:noFill/>
            <a:miter lim="800000"/>
            <a:headEnd/>
            <a:tailEnd/>
          </a:ln>
        </p:spPr>
      </p:pic>
      <p:sp>
        <p:nvSpPr>
          <p:cNvPr id="37892" name="Text Box 7"/>
          <p:cNvSpPr txBox="1">
            <a:spLocks noChangeArrowheads="1"/>
          </p:cNvSpPr>
          <p:nvPr/>
        </p:nvSpPr>
        <p:spPr bwMode="auto">
          <a:xfrm>
            <a:off x="5029200" y="5715000"/>
            <a:ext cx="1654175" cy="274638"/>
          </a:xfrm>
          <a:prstGeom prst="rect">
            <a:avLst/>
          </a:prstGeom>
          <a:noFill/>
          <a:ln w="9525">
            <a:noFill/>
            <a:miter lim="800000"/>
            <a:headEnd/>
            <a:tailEnd/>
          </a:ln>
        </p:spPr>
        <p:txBody>
          <a:bodyPr wrap="none">
            <a:spAutoFit/>
          </a:bodyPr>
          <a:lstStyle/>
          <a:p>
            <a:r>
              <a:rPr lang="en-US" sz="1200" dirty="0">
                <a:latin typeface="Helvetica" pitchFamily="-109" charset="0"/>
              </a:rPr>
              <a:t>Mikkelsen</a:t>
            </a:r>
            <a:r>
              <a:rPr lang="en-US" sz="1200" dirty="0">
                <a:latin typeface="Helvetica" pitchFamily="-109" charset="0"/>
              </a:rPr>
              <a:t> et al., 2007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LRES</a:t>
            </a:r>
            <a:endParaRPr lang="he-IL" dirty="0"/>
          </a:p>
        </p:txBody>
      </p:sp>
      <p:sp>
        <p:nvSpPr>
          <p:cNvPr id="3" name="Content Placeholder 2"/>
          <p:cNvSpPr>
            <a:spLocks noGrp="1"/>
          </p:cNvSpPr>
          <p:nvPr>
            <p:ph idx="1"/>
          </p:nvPr>
        </p:nvSpPr>
        <p:spPr/>
        <p:txBody>
          <a:bodyPr/>
          <a:lstStyle/>
          <a:p>
            <a:r>
              <a:rPr lang="en-US" dirty="0" smtClean="0"/>
              <a:t>Long-range epigenetic silencing.</a:t>
            </a:r>
          </a:p>
          <a:p>
            <a:r>
              <a:rPr lang="en-US" dirty="0" smtClean="0"/>
              <a:t>Promoter </a:t>
            </a:r>
            <a:r>
              <a:rPr lang="en-US" dirty="0" smtClean="0"/>
              <a:t>hypermethylation</a:t>
            </a:r>
            <a:r>
              <a:rPr lang="en-US" dirty="0" smtClean="0"/>
              <a:t> and subsequent silencing of transcription factors can lead to further deregulation of their targets.</a:t>
            </a:r>
          </a:p>
          <a:p>
            <a:r>
              <a:rPr lang="en-US" dirty="0" smtClean="0"/>
              <a:t>It was shown in colorectal cancer that a group of transcription factors are </a:t>
            </a:r>
            <a:r>
              <a:rPr lang="en-US" dirty="0" smtClean="0"/>
              <a:t>hypermethylated</a:t>
            </a:r>
            <a:r>
              <a:rPr lang="en-US" dirty="0" smtClean="0"/>
              <a:t>, this group is a part of LRES region.</a:t>
            </a:r>
          </a:p>
          <a:p>
            <a:endParaRPr lang="en-US" dirty="0" smtClean="0"/>
          </a:p>
          <a:p>
            <a:endParaRPr lang="he-I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flow</a:t>
            </a:r>
            <a:endParaRPr lang="he-IL"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Use GE to find differential genes</a:t>
            </a:r>
          </a:p>
          <a:p>
            <a:pPr marL="514350" indent="-514350">
              <a:buFont typeface="+mj-lt"/>
              <a:buAutoNum type="arabicPeriod"/>
            </a:pPr>
            <a:r>
              <a:rPr lang="en-US" dirty="0" smtClean="0"/>
              <a:t>Cluster according to genetic location (used Local adaptive procedure with permutation tests).</a:t>
            </a:r>
          </a:p>
          <a:p>
            <a:pPr marL="514350" indent="-514350">
              <a:buFont typeface="+mj-lt"/>
              <a:buAutoNum type="arabicPeriod"/>
            </a:pPr>
            <a:r>
              <a:rPr lang="en-US" dirty="0" smtClean="0"/>
              <a:t>Use the SNP arrays to detect copy number aberrations, explain the differential gene clusters using this data.</a:t>
            </a:r>
          </a:p>
          <a:p>
            <a:pPr marL="514350" indent="-514350">
              <a:buFont typeface="+mj-lt"/>
              <a:buAutoNum type="arabicPeriod"/>
            </a:pPr>
            <a:r>
              <a:rPr lang="en-US" dirty="0" smtClean="0"/>
              <a:t>Match discrepancies using LRES data (since this is probably due to epigenetic changes)</a:t>
            </a:r>
          </a:p>
          <a:p>
            <a:pPr marL="514350" indent="-514350">
              <a:buFont typeface="+mj-lt"/>
              <a:buAutoNum type="arabicPeriod"/>
            </a:pPr>
            <a:endParaRPr lang="he-I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he-IL" dirty="0"/>
          </a:p>
        </p:txBody>
      </p:sp>
      <p:sp>
        <p:nvSpPr>
          <p:cNvPr id="3" name="Content Placeholder 2"/>
          <p:cNvSpPr>
            <a:spLocks noGrp="1"/>
          </p:cNvSpPr>
          <p:nvPr>
            <p:ph idx="1"/>
          </p:nvPr>
        </p:nvSpPr>
        <p:spPr/>
        <p:txBody>
          <a:bodyPr/>
          <a:lstStyle/>
          <a:p>
            <a:r>
              <a:rPr lang="en-US" dirty="0" smtClean="0"/>
              <a:t>14 out of 15 up-regulated gene clusters were explained using the copy number data.</a:t>
            </a:r>
          </a:p>
          <a:p>
            <a:r>
              <a:rPr lang="en-US" dirty="0" smtClean="0"/>
              <a:t>In the down-regulated cases the coverage was less – 15 out of 24 clusters.</a:t>
            </a:r>
          </a:p>
          <a:p>
            <a:r>
              <a:rPr lang="en-US" dirty="0" smtClean="0"/>
              <a:t>Some of the down regulated clusters were explained by LRES, specifically one cluster had copy number gains but was silenced in the LRES data.</a:t>
            </a:r>
            <a:endParaRPr lang="he-I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he-IL" dirty="0"/>
          </a:p>
        </p:txBody>
      </p:sp>
      <p:sp>
        <p:nvSpPr>
          <p:cNvPr id="3" name="Content Placeholder 2"/>
          <p:cNvSpPr>
            <a:spLocks noGrp="1"/>
          </p:cNvSpPr>
          <p:nvPr>
            <p:ph idx="1"/>
          </p:nvPr>
        </p:nvSpPr>
        <p:spPr/>
        <p:txBody>
          <a:bodyPr/>
          <a:lstStyle/>
          <a:p>
            <a:endParaRPr lang="he-IL" dirty="0"/>
          </a:p>
        </p:txBody>
      </p:sp>
      <p:pic>
        <p:nvPicPr>
          <p:cNvPr id="5122" name="Picture 2"/>
          <p:cNvPicPr>
            <a:picLocks noChangeAspect="1" noChangeArrowheads="1"/>
          </p:cNvPicPr>
          <p:nvPr/>
        </p:nvPicPr>
        <p:blipFill>
          <a:blip r:embed="rId2" cstate="print"/>
          <a:srcRect/>
          <a:stretch>
            <a:fillRect/>
          </a:stretch>
        </p:blipFill>
        <p:spPr bwMode="auto">
          <a:xfrm>
            <a:off x="1981200" y="1295400"/>
            <a:ext cx="5553075"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questions…</a:t>
            </a:r>
            <a:endParaRPr lang="he-IL" dirty="0"/>
          </a:p>
        </p:txBody>
      </p:sp>
      <p:sp>
        <p:nvSpPr>
          <p:cNvPr id="3" name="Content Placeholder 2"/>
          <p:cNvSpPr>
            <a:spLocks noGrp="1"/>
          </p:cNvSpPr>
          <p:nvPr>
            <p:ph idx="1"/>
          </p:nvPr>
        </p:nvSpPr>
        <p:spPr/>
        <p:txBody>
          <a:bodyPr/>
          <a:lstStyle/>
          <a:p>
            <a:r>
              <a:rPr lang="en-US" dirty="0" smtClean="0"/>
              <a:t>Can we use these data to build a global model instead of clustering? That is, we can try to build a model that predicts GE based on gene features and the additional genomic data.</a:t>
            </a:r>
          </a:p>
          <a:p>
            <a:r>
              <a:rPr lang="en-US" dirty="0" smtClean="0"/>
              <a:t>I would start with simple decision tree algorithms to see if we can build a simple and interpretable model…</a:t>
            </a:r>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r>
              <a:rPr lang="en-US" dirty="0" err="1" smtClean="0"/>
              <a:t>Qiu</a:t>
            </a:r>
            <a:r>
              <a:rPr lang="en-US" dirty="0" smtClean="0"/>
              <a:t> et al. 2011)</a:t>
            </a:r>
            <a:endParaRPr lang="he-IL" dirty="0"/>
          </a:p>
        </p:txBody>
      </p:sp>
      <p:sp>
        <p:nvSpPr>
          <p:cNvPr id="3" name="Content Placeholder 2"/>
          <p:cNvSpPr>
            <a:spLocks noGrp="1"/>
          </p:cNvSpPr>
          <p:nvPr>
            <p:ph idx="1"/>
          </p:nvPr>
        </p:nvSpPr>
        <p:spPr/>
        <p:txBody>
          <a:bodyPr/>
          <a:lstStyle/>
          <a:p>
            <a:r>
              <a:rPr lang="en-US" dirty="0" smtClean="0"/>
              <a:t>Discover patterns of biological progression underlying microarray gene expression data.</a:t>
            </a:r>
          </a:p>
          <a:p>
            <a:r>
              <a:rPr lang="en-US" dirty="0" smtClean="0"/>
              <a:t>Presented a method called Sample Progression Discovery (SPD).</a:t>
            </a:r>
          </a:p>
          <a:p>
            <a:r>
              <a:rPr lang="en-US" dirty="0" smtClean="0"/>
              <a:t>SPD aims to organize the samples by the underlying progression and to identify the subsets of genes that are responsible for the progression.</a:t>
            </a:r>
            <a:endParaRPr lang="he-I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flow</a:t>
            </a:r>
            <a:endParaRPr lang="he-IL" dirty="0"/>
          </a:p>
        </p:txBody>
      </p:sp>
      <p:pic>
        <p:nvPicPr>
          <p:cNvPr id="4" name="Picture 3" descr="journal.pcbi.1001123.g001.png"/>
          <p:cNvPicPr>
            <a:picLocks noChangeAspect="1"/>
          </p:cNvPicPr>
          <p:nvPr/>
        </p:nvPicPr>
        <p:blipFill>
          <a:blip r:embed="rId2" cstate="print"/>
          <a:stretch>
            <a:fillRect/>
          </a:stretch>
        </p:blipFill>
        <p:spPr>
          <a:xfrm>
            <a:off x="1371600" y="1310894"/>
            <a:ext cx="6705600" cy="52611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genes</a:t>
            </a:r>
            <a:endParaRPr lang="he-IL" dirty="0"/>
          </a:p>
        </p:txBody>
      </p:sp>
      <p:sp>
        <p:nvSpPr>
          <p:cNvPr id="3" name="Content Placeholder 2"/>
          <p:cNvSpPr>
            <a:spLocks noGrp="1"/>
          </p:cNvSpPr>
          <p:nvPr>
            <p:ph idx="1"/>
          </p:nvPr>
        </p:nvSpPr>
        <p:spPr>
          <a:xfrm>
            <a:off x="457200" y="1600200"/>
            <a:ext cx="8305800" cy="4800600"/>
          </a:xfrm>
        </p:spPr>
        <p:txBody>
          <a:bodyPr>
            <a:normAutofit fontScale="92500" lnSpcReduction="20000"/>
          </a:bodyPr>
          <a:lstStyle/>
          <a:p>
            <a:r>
              <a:rPr lang="en-US" dirty="0" smtClean="0"/>
              <a:t>Used an iterative version of </a:t>
            </a:r>
            <a:r>
              <a:rPr lang="en-US" dirty="0" smtClean="0"/>
              <a:t>Kmeans</a:t>
            </a:r>
            <a:r>
              <a:rPr lang="en-US" dirty="0" smtClean="0"/>
              <a:t> with Pearson correlation.</a:t>
            </a:r>
          </a:p>
          <a:p>
            <a:r>
              <a:rPr lang="en-US" dirty="0" smtClean="0"/>
              <a:t>In each iteration, the domain is clustered with k=2, repeatedly with random starting points (200).</a:t>
            </a:r>
          </a:p>
          <a:p>
            <a:r>
              <a:rPr lang="en-US" dirty="0" smtClean="0"/>
              <a:t>Construct a new matrix. For every gene, we keep a vector with it’s assignments.</a:t>
            </a:r>
          </a:p>
          <a:p>
            <a:r>
              <a:rPr lang="en-US" dirty="0" smtClean="0"/>
              <a:t>Finally we use </a:t>
            </a:r>
            <a:r>
              <a:rPr lang="en-US" dirty="0" smtClean="0"/>
              <a:t>Kmeans</a:t>
            </a:r>
            <a:r>
              <a:rPr lang="en-US" dirty="0" smtClean="0"/>
              <a:t> again to cluster the new matrix.</a:t>
            </a:r>
          </a:p>
          <a:p>
            <a:r>
              <a:rPr lang="en-US" dirty="0" smtClean="0"/>
              <a:t>Stopping criteria 0.7.</a:t>
            </a:r>
          </a:p>
          <a:p>
            <a:r>
              <a:rPr lang="en-US" dirty="0" smtClean="0"/>
              <a:t>Finally merge initial clusters if their </a:t>
            </a:r>
            <a:r>
              <a:rPr lang="en-US" dirty="0" smtClean="0"/>
              <a:t>avergae</a:t>
            </a:r>
            <a:r>
              <a:rPr lang="en-US" dirty="0" smtClean="0"/>
              <a:t> correlation is above 0.9.</a:t>
            </a:r>
            <a:endParaRPr lang="he-I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MST vs. modules</a:t>
            </a:r>
            <a:endParaRPr lang="he-IL" dirty="0"/>
          </a:p>
        </p:txBody>
      </p:sp>
      <p:sp>
        <p:nvSpPr>
          <p:cNvPr id="3" name="Content Placeholder 2"/>
          <p:cNvSpPr>
            <a:spLocks noGrp="1"/>
          </p:cNvSpPr>
          <p:nvPr>
            <p:ph idx="1"/>
          </p:nvPr>
        </p:nvSpPr>
        <p:spPr/>
        <p:txBody>
          <a:bodyPr/>
          <a:lstStyle/>
          <a:p>
            <a:r>
              <a:rPr lang="en-US" dirty="0" smtClean="0"/>
              <a:t>For </a:t>
            </a:r>
            <a:r>
              <a:rPr lang="en-US" dirty="0" smtClean="0"/>
              <a:t>every </a:t>
            </a:r>
            <a:r>
              <a:rPr lang="en-US" dirty="0" smtClean="0"/>
              <a:t>module, construct the MST between the samples using Euclidean distance.</a:t>
            </a:r>
          </a:p>
          <a:p>
            <a:r>
              <a:rPr lang="en-US" dirty="0" smtClean="0"/>
              <a:t>For every gene module and a MST we check if they fit. This is done by testing if the distances between samples that are connected are small. To evaluate this, they used a simple empirical test (selecting random trees).</a:t>
            </a:r>
          </a:p>
          <a:p>
            <a:r>
              <a:rPr lang="en-US" dirty="0" smtClean="0"/>
              <a:t>Finally we are interested in common MSTs.</a:t>
            </a:r>
            <a:endParaRPr lang="he-I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MSTs</a:t>
            </a:r>
            <a:endParaRPr lang="he-IL" dirty="0"/>
          </a:p>
        </p:txBody>
      </p:sp>
      <p:sp>
        <p:nvSpPr>
          <p:cNvPr id="3" name="Content Placeholder 2"/>
          <p:cNvSpPr>
            <a:spLocks noGrp="1"/>
          </p:cNvSpPr>
          <p:nvPr>
            <p:ph idx="1"/>
          </p:nvPr>
        </p:nvSpPr>
        <p:spPr/>
        <p:txBody>
          <a:bodyPr>
            <a:normAutofit lnSpcReduction="10000"/>
          </a:bodyPr>
          <a:lstStyle/>
          <a:p>
            <a:r>
              <a:rPr lang="en-US" dirty="0" smtClean="0"/>
              <a:t>We define a “similarity” score between modules to be the number of shared trees.</a:t>
            </a:r>
          </a:p>
          <a:p>
            <a:r>
              <a:rPr lang="en-US" dirty="0" smtClean="0"/>
              <a:t>We use this modules similarities to find clusters of modules.</a:t>
            </a:r>
          </a:p>
          <a:p>
            <a:r>
              <a:rPr lang="en-US" dirty="0" smtClean="0"/>
              <a:t>Modules were clustered </a:t>
            </a:r>
            <a:r>
              <a:rPr lang="en-US" b="1" dirty="0" smtClean="0"/>
              <a:t>manually </a:t>
            </a:r>
            <a:r>
              <a:rPr lang="en-US" dirty="0" smtClean="0"/>
              <a:t>using this score.</a:t>
            </a:r>
          </a:p>
          <a:p>
            <a:r>
              <a:rPr lang="en-US" dirty="0" smtClean="0"/>
              <a:t>Finally, the predicted progression pattern is built based on MST of the genes in </a:t>
            </a:r>
            <a:r>
              <a:rPr lang="en-US" dirty="0" smtClean="0"/>
              <a:t>the selected modules.</a:t>
            </a:r>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cell cycle data</a:t>
            </a:r>
            <a:endParaRPr lang="he-IL" dirty="0"/>
          </a:p>
        </p:txBody>
      </p:sp>
      <p:sp>
        <p:nvSpPr>
          <p:cNvPr id="3" name="Content Placeholder 2"/>
          <p:cNvSpPr>
            <a:spLocks noGrp="1"/>
          </p:cNvSpPr>
          <p:nvPr>
            <p:ph idx="1"/>
          </p:nvPr>
        </p:nvSpPr>
        <p:spPr/>
        <p:txBody>
          <a:bodyPr/>
          <a:lstStyle/>
          <a:p>
            <a:r>
              <a:rPr lang="en-US" dirty="0" smtClean="0"/>
              <a:t>Cell cycle data, the </a:t>
            </a:r>
            <a:r>
              <a:rPr lang="en-US" dirty="0" smtClean="0"/>
              <a:t>method </a:t>
            </a:r>
            <a:r>
              <a:rPr lang="en-US" dirty="0" smtClean="0"/>
              <a:t>was applied on the most variation genes  (&gt;3000 genes)</a:t>
            </a:r>
            <a:endParaRPr lang="he-IL" dirty="0"/>
          </a:p>
        </p:txBody>
      </p:sp>
      <p:pic>
        <p:nvPicPr>
          <p:cNvPr id="1026" name="Picture 2"/>
          <p:cNvPicPr>
            <a:picLocks noChangeAspect="1" noChangeArrowheads="1"/>
          </p:cNvPicPr>
          <p:nvPr/>
        </p:nvPicPr>
        <p:blipFill>
          <a:blip r:embed="rId2" cstate="print"/>
          <a:srcRect/>
          <a:stretch>
            <a:fillRect/>
          </a:stretch>
        </p:blipFill>
        <p:spPr bwMode="auto">
          <a:xfrm>
            <a:off x="1676400" y="2667000"/>
            <a:ext cx="6102505" cy="4191000"/>
          </a:xfrm>
          <a:prstGeom prst="rect">
            <a:avLst/>
          </a:prstGeom>
          <a:noFill/>
          <a:ln w="9525">
            <a:noFill/>
            <a:miter lim="800000"/>
            <a:headEnd/>
            <a:tailEnd/>
          </a:ln>
        </p:spPr>
      </p:pic>
      <p:cxnSp>
        <p:nvCxnSpPr>
          <p:cNvPr id="6" name="Straight Arrow Connector 5"/>
          <p:cNvCxnSpPr/>
          <p:nvPr/>
        </p:nvCxnSpPr>
        <p:spPr>
          <a:xfrm flipH="1" flipV="1">
            <a:off x="990600" y="34290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2895600"/>
            <a:ext cx="1600200" cy="1200329"/>
          </a:xfrm>
          <a:prstGeom prst="rect">
            <a:avLst/>
          </a:prstGeom>
          <a:noFill/>
        </p:spPr>
        <p:txBody>
          <a:bodyPr wrap="square" rtlCol="1">
            <a:spAutoFit/>
          </a:bodyPr>
          <a:lstStyle/>
          <a:p>
            <a:r>
              <a:rPr lang="en-US" dirty="0" smtClean="0"/>
              <a:t>Initially: clustering detected 154 modules</a:t>
            </a:r>
            <a:endParaRPr lang="he-IL" dirty="0"/>
          </a:p>
        </p:txBody>
      </p:sp>
      <p:cxnSp>
        <p:nvCxnSpPr>
          <p:cNvPr id="9" name="Straight Arrow Connector 8"/>
          <p:cNvCxnSpPr/>
          <p:nvPr/>
        </p:nvCxnSpPr>
        <p:spPr>
          <a:xfrm>
            <a:off x="6934200" y="32766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72400" y="2819400"/>
            <a:ext cx="1066800" cy="1477328"/>
          </a:xfrm>
          <a:prstGeom prst="rect">
            <a:avLst/>
          </a:prstGeom>
          <a:noFill/>
        </p:spPr>
        <p:txBody>
          <a:bodyPr wrap="square" rtlCol="1">
            <a:spAutoFit/>
          </a:bodyPr>
          <a:lstStyle/>
          <a:p>
            <a:r>
              <a:rPr lang="en-US" dirty="0" smtClean="0"/>
              <a:t>These 9 modules  has a similar MST</a:t>
            </a:r>
            <a:endParaRPr lang="he-IL" dirty="0"/>
          </a:p>
        </p:txBody>
      </p:sp>
      <p:cxnSp>
        <p:nvCxnSpPr>
          <p:cNvPr id="12" name="Straight Arrow Connector 11"/>
          <p:cNvCxnSpPr/>
          <p:nvPr/>
        </p:nvCxnSpPr>
        <p:spPr>
          <a:xfrm flipH="1" flipV="1">
            <a:off x="1676400" y="5334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4953000"/>
            <a:ext cx="1676400" cy="369332"/>
          </a:xfrm>
          <a:prstGeom prst="rect">
            <a:avLst/>
          </a:prstGeom>
          <a:noFill/>
        </p:spPr>
        <p:txBody>
          <a:bodyPr wrap="square" rtlCol="1">
            <a:spAutoFit/>
          </a:bodyPr>
          <a:lstStyle/>
          <a:p>
            <a:r>
              <a:rPr lang="en-US" dirty="0" smtClean="0"/>
              <a:t>The global MST</a:t>
            </a:r>
            <a:endParaRPr lang="he-IL" dirty="0"/>
          </a:p>
        </p:txBody>
      </p:sp>
      <p:sp>
        <p:nvSpPr>
          <p:cNvPr id="16" name="TextBox 15"/>
          <p:cNvSpPr txBox="1"/>
          <p:nvPr/>
        </p:nvSpPr>
        <p:spPr>
          <a:xfrm>
            <a:off x="7467600" y="5334000"/>
            <a:ext cx="1447800" cy="369332"/>
          </a:xfrm>
          <a:prstGeom prst="rect">
            <a:avLst/>
          </a:prstGeom>
          <a:noFill/>
        </p:spPr>
        <p:txBody>
          <a:bodyPr wrap="square" rtlCol="1">
            <a:spAutoFit/>
          </a:bodyPr>
          <a:lstStyle/>
          <a:p>
            <a:r>
              <a:rPr lang="en-US" dirty="0" smtClean="0"/>
              <a:t>Standard HC</a:t>
            </a:r>
            <a:endParaRPr lang="he-I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TotalTime>
  <Words>1724</Words>
  <Application>Microsoft Office PowerPoint</Application>
  <PresentationFormat>On-screen Show (4:3)</PresentationFormat>
  <Paragraphs>192</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Conference outline</vt:lpstr>
      <vt:lpstr>Systems biology talk</vt:lpstr>
      <vt:lpstr>Outline (Qiu et al. 2011)</vt:lpstr>
      <vt:lpstr>Algorithm flow</vt:lpstr>
      <vt:lpstr>Clustering genes</vt:lpstr>
      <vt:lpstr>MST vs. modules</vt:lpstr>
      <vt:lpstr>Global MSTs</vt:lpstr>
      <vt:lpstr>Results on cell cycle data</vt:lpstr>
      <vt:lpstr>Results – B cells</vt:lpstr>
      <vt:lpstr>Results</vt:lpstr>
      <vt:lpstr>Results</vt:lpstr>
      <vt:lpstr>RICCI talk</vt:lpstr>
      <vt:lpstr>Neurofibromatosis type  1 (NF1)</vt:lpstr>
      <vt:lpstr>Neurofibromatosis type  1 (NF1)</vt:lpstr>
      <vt:lpstr>In this study</vt:lpstr>
      <vt:lpstr>SNP</vt:lpstr>
      <vt:lpstr>SNP arrays</vt:lpstr>
      <vt:lpstr>SNP arrays</vt:lpstr>
      <vt:lpstr>Raw data</vt:lpstr>
      <vt:lpstr>Slide 21</vt:lpstr>
      <vt:lpstr>Detecting aberrations</vt:lpstr>
      <vt:lpstr>Examples</vt:lpstr>
      <vt:lpstr>Epigenetics</vt:lpstr>
      <vt:lpstr>Chromatin</vt:lpstr>
      <vt:lpstr>What are histone modifications?</vt:lpstr>
      <vt:lpstr>Slide 27</vt:lpstr>
      <vt:lpstr>Histone modification regulates accessibility to gene promoter regions</vt:lpstr>
      <vt:lpstr>Slide 29</vt:lpstr>
      <vt:lpstr>Slide 30</vt:lpstr>
      <vt:lpstr>Slide 31</vt:lpstr>
      <vt:lpstr>What do ChIP-chip and ChIP-seq data look like?</vt:lpstr>
      <vt:lpstr>LRES</vt:lpstr>
      <vt:lpstr>The flow</vt:lpstr>
      <vt:lpstr>Results</vt:lpstr>
      <vt:lpstr>Results</vt:lpstr>
      <vt:lpstr>My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dc:creator>
  <cp:lastModifiedBy>davidama</cp:lastModifiedBy>
  <cp:revision>97</cp:revision>
  <dcterms:created xsi:type="dcterms:W3CDTF">2006-08-16T00:00:00Z</dcterms:created>
  <dcterms:modified xsi:type="dcterms:W3CDTF">2011-11-23T08:15:32Z</dcterms:modified>
</cp:coreProperties>
</file>