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9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9" r:id="rId13"/>
    <p:sldId id="293" r:id="rId14"/>
    <p:sldId id="298" r:id="rId15"/>
    <p:sldId id="266" r:id="rId16"/>
    <p:sldId id="267" r:id="rId17"/>
    <p:sldId id="278" r:id="rId18"/>
    <p:sldId id="287" r:id="rId19"/>
    <p:sldId id="288" r:id="rId20"/>
    <p:sldId id="291" r:id="rId21"/>
    <p:sldId id="268" r:id="rId22"/>
    <p:sldId id="280" r:id="rId23"/>
    <p:sldId id="290" r:id="rId24"/>
    <p:sldId id="270" r:id="rId25"/>
    <p:sldId id="271" r:id="rId26"/>
    <p:sldId id="273" r:id="rId27"/>
    <p:sldId id="274" r:id="rId28"/>
    <p:sldId id="295" r:id="rId29"/>
    <p:sldId id="275" r:id="rId30"/>
    <p:sldId id="281" r:id="rId31"/>
    <p:sldId id="282" r:id="rId32"/>
    <p:sldId id="297" r:id="rId33"/>
    <p:sldId id="296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4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12-Jan-11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disease specific signatures in blood gene expression data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meeting Jan 2011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operating characteristic (ROC)</a:t>
            </a:r>
            <a:endParaRPr lang="he-IL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6934200" cy="231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4038600"/>
            <a:ext cx="2362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 score given by the classifier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Receiver operating characteristic (ROC)</a:t>
            </a:r>
            <a:endParaRPr lang="he-IL" dirty="0"/>
          </a:p>
        </p:txBody>
      </p:sp>
      <p:sp>
        <p:nvSpPr>
          <p:cNvPr id="263" name="Rectangle 2"/>
          <p:cNvSpPr>
            <a:spLocks noChangeArrowheads="1"/>
          </p:cNvSpPr>
          <p:nvPr/>
        </p:nvSpPr>
        <p:spPr bwMode="auto">
          <a:xfrm>
            <a:off x="-2646363" y="5334000"/>
            <a:ext cx="47625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4" name="Rectangle 3"/>
          <p:cNvSpPr>
            <a:spLocks noChangeArrowheads="1"/>
          </p:cNvSpPr>
          <p:nvPr/>
        </p:nvSpPr>
        <p:spPr bwMode="auto">
          <a:xfrm>
            <a:off x="-1376363" y="5334000"/>
            <a:ext cx="57150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5" name="Rectangle 4"/>
          <p:cNvSpPr>
            <a:spLocks noChangeArrowheads="1"/>
          </p:cNvSpPr>
          <p:nvPr/>
        </p:nvSpPr>
        <p:spPr bwMode="auto">
          <a:xfrm>
            <a:off x="-1190625" y="5334000"/>
            <a:ext cx="49212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" name="Rectangle 5"/>
          <p:cNvSpPr>
            <a:spLocks noChangeArrowheads="1"/>
          </p:cNvSpPr>
          <p:nvPr/>
        </p:nvSpPr>
        <p:spPr bwMode="auto">
          <a:xfrm>
            <a:off x="-1011238" y="5334000"/>
            <a:ext cx="55563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7" name="Rectangle 6"/>
          <p:cNvSpPr>
            <a:spLocks noChangeArrowheads="1"/>
          </p:cNvSpPr>
          <p:nvPr/>
        </p:nvSpPr>
        <p:spPr bwMode="auto">
          <a:xfrm>
            <a:off x="-2598738" y="5334000"/>
            <a:ext cx="571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8" name="Rectangle 7"/>
          <p:cNvSpPr>
            <a:spLocks noChangeArrowheads="1"/>
          </p:cNvSpPr>
          <p:nvPr/>
        </p:nvSpPr>
        <p:spPr bwMode="auto">
          <a:xfrm>
            <a:off x="-2413000" y="5334000"/>
            <a:ext cx="49212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9" name="Rectangle 8"/>
          <p:cNvSpPr>
            <a:spLocks noChangeArrowheads="1"/>
          </p:cNvSpPr>
          <p:nvPr/>
        </p:nvSpPr>
        <p:spPr bwMode="auto">
          <a:xfrm>
            <a:off x="-2233613" y="5334000"/>
            <a:ext cx="55563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0" name="Rectangle 9"/>
          <p:cNvSpPr>
            <a:spLocks noChangeArrowheads="1"/>
          </p:cNvSpPr>
          <p:nvPr/>
        </p:nvSpPr>
        <p:spPr bwMode="auto">
          <a:xfrm>
            <a:off x="-3957638" y="3070225"/>
            <a:ext cx="55563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1" name="Rectangle 10"/>
          <p:cNvSpPr>
            <a:spLocks noChangeArrowheads="1"/>
          </p:cNvSpPr>
          <p:nvPr/>
        </p:nvSpPr>
        <p:spPr bwMode="auto">
          <a:xfrm>
            <a:off x="-3763963" y="3070225"/>
            <a:ext cx="57150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2" name="Rectangle 11"/>
          <p:cNvSpPr>
            <a:spLocks noChangeArrowheads="1"/>
          </p:cNvSpPr>
          <p:nvPr/>
        </p:nvSpPr>
        <p:spPr bwMode="auto">
          <a:xfrm>
            <a:off x="-3578225" y="3070225"/>
            <a:ext cx="57150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3" name="Rectangle 12"/>
          <p:cNvSpPr>
            <a:spLocks noChangeArrowheads="1"/>
          </p:cNvSpPr>
          <p:nvPr/>
        </p:nvSpPr>
        <p:spPr bwMode="auto">
          <a:xfrm>
            <a:off x="-3382963" y="3070225"/>
            <a:ext cx="55563" cy="1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4" name="Rectangle 13"/>
          <p:cNvSpPr>
            <a:spLocks noChangeArrowheads="1"/>
          </p:cNvSpPr>
          <p:nvPr/>
        </p:nvSpPr>
        <p:spPr bwMode="auto">
          <a:xfrm>
            <a:off x="-5043488" y="3070225"/>
            <a:ext cx="57150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5" name="Rectangle 14"/>
          <p:cNvSpPr>
            <a:spLocks noChangeArrowheads="1"/>
          </p:cNvSpPr>
          <p:nvPr/>
        </p:nvSpPr>
        <p:spPr bwMode="auto">
          <a:xfrm>
            <a:off x="-4848225" y="3070225"/>
            <a:ext cx="55562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6" name="Rectangle 15"/>
          <p:cNvSpPr>
            <a:spLocks noChangeArrowheads="1"/>
          </p:cNvSpPr>
          <p:nvPr/>
        </p:nvSpPr>
        <p:spPr bwMode="auto">
          <a:xfrm>
            <a:off x="-3327400" y="3070225"/>
            <a:ext cx="49212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77" name="Text Box 17"/>
          <p:cNvSpPr txBox="1">
            <a:spLocks noChangeArrowheads="1"/>
          </p:cNvSpPr>
          <p:nvPr/>
        </p:nvSpPr>
        <p:spPr bwMode="auto">
          <a:xfrm>
            <a:off x="7146925" y="4473575"/>
            <a:ext cx="75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grpSp>
        <p:nvGrpSpPr>
          <p:cNvPr id="278" name="Group 18"/>
          <p:cNvGrpSpPr>
            <a:grpSpLocks/>
          </p:cNvGrpSpPr>
          <p:nvPr/>
        </p:nvGrpSpPr>
        <p:grpSpPr bwMode="auto">
          <a:xfrm>
            <a:off x="6269038" y="3168650"/>
            <a:ext cx="1990725" cy="2001838"/>
            <a:chOff x="-1525" y="2165"/>
            <a:chExt cx="933" cy="880"/>
          </a:xfrm>
        </p:grpSpPr>
        <p:sp>
          <p:nvSpPr>
            <p:cNvPr id="279" name="Line 19"/>
            <p:cNvSpPr>
              <a:spLocks noChangeShapeType="1"/>
            </p:cNvSpPr>
            <p:nvPr/>
          </p:nvSpPr>
          <p:spPr bwMode="auto">
            <a:xfrm>
              <a:off x="-1270" y="2784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0" name="Line 20"/>
            <p:cNvSpPr>
              <a:spLocks noChangeShapeType="1"/>
            </p:cNvSpPr>
            <p:nvPr/>
          </p:nvSpPr>
          <p:spPr bwMode="auto">
            <a:xfrm>
              <a:off x="-1249" y="2760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1" name="Line 21"/>
            <p:cNvSpPr>
              <a:spLocks noChangeShapeType="1"/>
            </p:cNvSpPr>
            <p:nvPr/>
          </p:nvSpPr>
          <p:spPr bwMode="auto">
            <a:xfrm>
              <a:off x="-1127" y="2650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>
              <a:off x="-1107" y="2626"/>
              <a:ext cx="1" cy="4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3" name="Line 23"/>
            <p:cNvSpPr>
              <a:spLocks noChangeShapeType="1"/>
            </p:cNvSpPr>
            <p:nvPr/>
          </p:nvSpPr>
          <p:spPr bwMode="auto">
            <a:xfrm>
              <a:off x="-1377" y="2881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4" name="Line 24"/>
            <p:cNvSpPr>
              <a:spLocks noChangeShapeType="1"/>
            </p:cNvSpPr>
            <p:nvPr/>
          </p:nvSpPr>
          <p:spPr bwMode="auto">
            <a:xfrm>
              <a:off x="-1356" y="2857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5" name="Line 25"/>
            <p:cNvSpPr>
              <a:spLocks noChangeShapeType="1"/>
            </p:cNvSpPr>
            <p:nvPr/>
          </p:nvSpPr>
          <p:spPr bwMode="auto">
            <a:xfrm>
              <a:off x="-1214" y="2729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6" name="Line 26"/>
            <p:cNvSpPr>
              <a:spLocks noChangeShapeType="1"/>
            </p:cNvSpPr>
            <p:nvPr/>
          </p:nvSpPr>
          <p:spPr bwMode="auto">
            <a:xfrm>
              <a:off x="-1193" y="2705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7" name="Line 27"/>
            <p:cNvSpPr>
              <a:spLocks noChangeShapeType="1"/>
            </p:cNvSpPr>
            <p:nvPr/>
          </p:nvSpPr>
          <p:spPr bwMode="auto">
            <a:xfrm>
              <a:off x="-1107" y="2626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8" name="Line 28"/>
            <p:cNvSpPr>
              <a:spLocks noChangeShapeType="1"/>
            </p:cNvSpPr>
            <p:nvPr/>
          </p:nvSpPr>
          <p:spPr bwMode="auto">
            <a:xfrm>
              <a:off x="-1086" y="2602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89" name="Line 29"/>
            <p:cNvSpPr>
              <a:spLocks noChangeShapeType="1"/>
            </p:cNvSpPr>
            <p:nvPr/>
          </p:nvSpPr>
          <p:spPr bwMode="auto">
            <a:xfrm>
              <a:off x="-1280" y="2790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0" name="Line 30"/>
            <p:cNvSpPr>
              <a:spLocks noChangeShapeType="1"/>
            </p:cNvSpPr>
            <p:nvPr/>
          </p:nvSpPr>
          <p:spPr bwMode="auto">
            <a:xfrm>
              <a:off x="-1260" y="2766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1" name="Line 31"/>
            <p:cNvSpPr>
              <a:spLocks noChangeShapeType="1"/>
            </p:cNvSpPr>
            <p:nvPr/>
          </p:nvSpPr>
          <p:spPr bwMode="auto">
            <a:xfrm>
              <a:off x="-1183" y="2699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2" name="Line 32"/>
            <p:cNvSpPr>
              <a:spLocks noChangeShapeType="1"/>
            </p:cNvSpPr>
            <p:nvPr/>
          </p:nvSpPr>
          <p:spPr bwMode="auto">
            <a:xfrm>
              <a:off x="-1163" y="2675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3" name="Line 33"/>
            <p:cNvSpPr>
              <a:spLocks noChangeShapeType="1"/>
            </p:cNvSpPr>
            <p:nvPr/>
          </p:nvSpPr>
          <p:spPr bwMode="auto">
            <a:xfrm>
              <a:off x="-1382" y="2887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4" name="Line 34"/>
            <p:cNvSpPr>
              <a:spLocks noChangeShapeType="1"/>
            </p:cNvSpPr>
            <p:nvPr/>
          </p:nvSpPr>
          <p:spPr bwMode="auto">
            <a:xfrm>
              <a:off x="-1362" y="2863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5" name="Line 35"/>
            <p:cNvSpPr>
              <a:spLocks noChangeShapeType="1"/>
            </p:cNvSpPr>
            <p:nvPr/>
          </p:nvSpPr>
          <p:spPr bwMode="auto">
            <a:xfrm>
              <a:off x="-1290" y="2802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6" name="Line 36"/>
            <p:cNvSpPr>
              <a:spLocks noChangeShapeType="1"/>
            </p:cNvSpPr>
            <p:nvPr/>
          </p:nvSpPr>
          <p:spPr bwMode="auto">
            <a:xfrm>
              <a:off x="-1270" y="2778"/>
              <a:ext cx="1" cy="48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7" name="Line 37"/>
            <p:cNvSpPr>
              <a:spLocks noChangeShapeType="1"/>
            </p:cNvSpPr>
            <p:nvPr/>
          </p:nvSpPr>
          <p:spPr bwMode="auto">
            <a:xfrm>
              <a:off x="-1504" y="3002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8" name="Line 38"/>
            <p:cNvSpPr>
              <a:spLocks noChangeShapeType="1"/>
            </p:cNvSpPr>
            <p:nvPr/>
          </p:nvSpPr>
          <p:spPr bwMode="auto">
            <a:xfrm>
              <a:off x="-1484" y="2978"/>
              <a:ext cx="1" cy="4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99" name="Line 39"/>
            <p:cNvSpPr>
              <a:spLocks noChangeShapeType="1"/>
            </p:cNvSpPr>
            <p:nvPr/>
          </p:nvSpPr>
          <p:spPr bwMode="auto">
            <a:xfrm>
              <a:off x="-1438" y="2935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0" name="Line 40"/>
            <p:cNvSpPr>
              <a:spLocks noChangeShapeType="1"/>
            </p:cNvSpPr>
            <p:nvPr/>
          </p:nvSpPr>
          <p:spPr bwMode="auto">
            <a:xfrm>
              <a:off x="-1418" y="2911"/>
              <a:ext cx="1" cy="4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1" name="Line 41"/>
            <p:cNvSpPr>
              <a:spLocks noChangeShapeType="1"/>
            </p:cNvSpPr>
            <p:nvPr/>
          </p:nvSpPr>
          <p:spPr bwMode="auto">
            <a:xfrm>
              <a:off x="-1316" y="2826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2" name="Line 42"/>
            <p:cNvSpPr>
              <a:spLocks noChangeShapeType="1"/>
            </p:cNvSpPr>
            <p:nvPr/>
          </p:nvSpPr>
          <p:spPr bwMode="auto">
            <a:xfrm>
              <a:off x="-1295" y="2802"/>
              <a:ext cx="1" cy="4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3" name="Line 43"/>
            <p:cNvSpPr>
              <a:spLocks noChangeShapeType="1"/>
            </p:cNvSpPr>
            <p:nvPr/>
          </p:nvSpPr>
          <p:spPr bwMode="auto">
            <a:xfrm>
              <a:off x="-1525" y="3020"/>
              <a:ext cx="41" cy="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4" name="Line 44"/>
            <p:cNvSpPr>
              <a:spLocks noChangeShapeType="1"/>
            </p:cNvSpPr>
            <p:nvPr/>
          </p:nvSpPr>
          <p:spPr bwMode="auto">
            <a:xfrm>
              <a:off x="-1504" y="2996"/>
              <a:ext cx="1" cy="4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5" name="Line 45"/>
            <p:cNvSpPr>
              <a:spLocks noChangeShapeType="1"/>
            </p:cNvSpPr>
            <p:nvPr/>
          </p:nvSpPr>
          <p:spPr bwMode="auto">
            <a:xfrm>
              <a:off x="-1275" y="27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6" name="Line 46"/>
            <p:cNvSpPr>
              <a:spLocks noChangeShapeType="1"/>
            </p:cNvSpPr>
            <p:nvPr/>
          </p:nvSpPr>
          <p:spPr bwMode="auto">
            <a:xfrm flipH="1">
              <a:off x="-1275" y="27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7" name="Line 47"/>
            <p:cNvSpPr>
              <a:spLocks noChangeShapeType="1"/>
            </p:cNvSpPr>
            <p:nvPr/>
          </p:nvSpPr>
          <p:spPr bwMode="auto">
            <a:xfrm>
              <a:off x="-811" y="234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8" name="Line 48"/>
            <p:cNvSpPr>
              <a:spLocks noChangeShapeType="1"/>
            </p:cNvSpPr>
            <p:nvPr/>
          </p:nvSpPr>
          <p:spPr bwMode="auto">
            <a:xfrm flipH="1">
              <a:off x="-811" y="234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9" name="Line 49"/>
            <p:cNvSpPr>
              <a:spLocks noChangeShapeType="1"/>
            </p:cNvSpPr>
            <p:nvPr/>
          </p:nvSpPr>
          <p:spPr bwMode="auto">
            <a:xfrm>
              <a:off x="-1040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0" name="Line 50"/>
            <p:cNvSpPr>
              <a:spLocks noChangeShapeType="1"/>
            </p:cNvSpPr>
            <p:nvPr/>
          </p:nvSpPr>
          <p:spPr bwMode="auto">
            <a:xfrm flipH="1">
              <a:off x="-1040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1" name="Line 51"/>
            <p:cNvSpPr>
              <a:spLocks noChangeShapeType="1"/>
            </p:cNvSpPr>
            <p:nvPr/>
          </p:nvSpPr>
          <p:spPr bwMode="auto">
            <a:xfrm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2" name="Line 52"/>
            <p:cNvSpPr>
              <a:spLocks noChangeShapeType="1"/>
            </p:cNvSpPr>
            <p:nvPr/>
          </p:nvSpPr>
          <p:spPr bwMode="auto">
            <a:xfrm flipH="1"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3" name="Line 53"/>
            <p:cNvSpPr>
              <a:spLocks noChangeShapeType="1"/>
            </p:cNvSpPr>
            <p:nvPr/>
          </p:nvSpPr>
          <p:spPr bwMode="auto">
            <a:xfrm>
              <a:off x="-1020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4" name="Line 54"/>
            <p:cNvSpPr>
              <a:spLocks noChangeShapeType="1"/>
            </p:cNvSpPr>
            <p:nvPr/>
          </p:nvSpPr>
          <p:spPr bwMode="auto">
            <a:xfrm flipH="1">
              <a:off x="-1020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5" name="Line 55"/>
            <p:cNvSpPr>
              <a:spLocks noChangeShapeType="1"/>
            </p:cNvSpPr>
            <p:nvPr/>
          </p:nvSpPr>
          <p:spPr bwMode="auto">
            <a:xfrm>
              <a:off x="-959" y="248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6" name="Line 56"/>
            <p:cNvSpPr>
              <a:spLocks noChangeShapeType="1"/>
            </p:cNvSpPr>
            <p:nvPr/>
          </p:nvSpPr>
          <p:spPr bwMode="auto">
            <a:xfrm flipH="1">
              <a:off x="-959" y="248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7" name="Line 57"/>
            <p:cNvSpPr>
              <a:spLocks noChangeShapeType="1"/>
            </p:cNvSpPr>
            <p:nvPr/>
          </p:nvSpPr>
          <p:spPr bwMode="auto">
            <a:xfrm>
              <a:off x="-857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8" name="Line 58"/>
            <p:cNvSpPr>
              <a:spLocks noChangeShapeType="1"/>
            </p:cNvSpPr>
            <p:nvPr/>
          </p:nvSpPr>
          <p:spPr bwMode="auto">
            <a:xfrm flipH="1">
              <a:off x="-857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19" name="Line 59"/>
            <p:cNvSpPr>
              <a:spLocks noChangeShapeType="1"/>
            </p:cNvSpPr>
            <p:nvPr/>
          </p:nvSpPr>
          <p:spPr bwMode="auto">
            <a:xfrm>
              <a:off x="-1163" y="268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0" name="Line 60"/>
            <p:cNvSpPr>
              <a:spLocks noChangeShapeType="1"/>
            </p:cNvSpPr>
            <p:nvPr/>
          </p:nvSpPr>
          <p:spPr bwMode="auto">
            <a:xfrm flipH="1">
              <a:off x="-1163" y="268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1" name="Line 61"/>
            <p:cNvSpPr>
              <a:spLocks noChangeShapeType="1"/>
            </p:cNvSpPr>
            <p:nvPr/>
          </p:nvSpPr>
          <p:spPr bwMode="auto">
            <a:xfrm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2" name="Line 62"/>
            <p:cNvSpPr>
              <a:spLocks noChangeShapeType="1"/>
            </p:cNvSpPr>
            <p:nvPr/>
          </p:nvSpPr>
          <p:spPr bwMode="auto">
            <a:xfrm flipH="1"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3" name="Line 63"/>
            <p:cNvSpPr>
              <a:spLocks noChangeShapeType="1"/>
            </p:cNvSpPr>
            <p:nvPr/>
          </p:nvSpPr>
          <p:spPr bwMode="auto">
            <a:xfrm>
              <a:off x="-872" y="24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4" name="Line 64"/>
            <p:cNvSpPr>
              <a:spLocks noChangeShapeType="1"/>
            </p:cNvSpPr>
            <p:nvPr/>
          </p:nvSpPr>
          <p:spPr bwMode="auto">
            <a:xfrm flipH="1">
              <a:off x="-872" y="24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5" name="Line 65"/>
            <p:cNvSpPr>
              <a:spLocks noChangeShapeType="1"/>
            </p:cNvSpPr>
            <p:nvPr/>
          </p:nvSpPr>
          <p:spPr bwMode="auto">
            <a:xfrm>
              <a:off x="-1137" y="2656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6" name="Line 66"/>
            <p:cNvSpPr>
              <a:spLocks noChangeShapeType="1"/>
            </p:cNvSpPr>
            <p:nvPr/>
          </p:nvSpPr>
          <p:spPr bwMode="auto">
            <a:xfrm flipH="1">
              <a:off x="-1137" y="2656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7" name="Line 67"/>
            <p:cNvSpPr>
              <a:spLocks noChangeShapeType="1"/>
            </p:cNvSpPr>
            <p:nvPr/>
          </p:nvSpPr>
          <p:spPr bwMode="auto">
            <a:xfrm>
              <a:off x="-1275" y="27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8" name="Line 68"/>
            <p:cNvSpPr>
              <a:spLocks noChangeShapeType="1"/>
            </p:cNvSpPr>
            <p:nvPr/>
          </p:nvSpPr>
          <p:spPr bwMode="auto">
            <a:xfrm flipH="1">
              <a:off x="-1275" y="27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29" name="Line 69"/>
            <p:cNvSpPr>
              <a:spLocks noChangeShapeType="1"/>
            </p:cNvSpPr>
            <p:nvPr/>
          </p:nvSpPr>
          <p:spPr bwMode="auto">
            <a:xfrm>
              <a:off x="-954" y="2480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0" name="Line 70"/>
            <p:cNvSpPr>
              <a:spLocks noChangeShapeType="1"/>
            </p:cNvSpPr>
            <p:nvPr/>
          </p:nvSpPr>
          <p:spPr bwMode="auto">
            <a:xfrm flipH="1">
              <a:off x="-954" y="2480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1" name="Line 71"/>
            <p:cNvSpPr>
              <a:spLocks noChangeShapeType="1"/>
            </p:cNvSpPr>
            <p:nvPr/>
          </p:nvSpPr>
          <p:spPr bwMode="auto">
            <a:xfrm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2" name="Line 72"/>
            <p:cNvSpPr>
              <a:spLocks noChangeShapeType="1"/>
            </p:cNvSpPr>
            <p:nvPr/>
          </p:nvSpPr>
          <p:spPr bwMode="auto">
            <a:xfrm flipH="1"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3" name="Line 73"/>
            <p:cNvSpPr>
              <a:spLocks noChangeShapeType="1"/>
            </p:cNvSpPr>
            <p:nvPr/>
          </p:nvSpPr>
          <p:spPr bwMode="auto">
            <a:xfrm>
              <a:off x="-612" y="21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4" name="Line 74"/>
            <p:cNvSpPr>
              <a:spLocks noChangeShapeType="1"/>
            </p:cNvSpPr>
            <p:nvPr/>
          </p:nvSpPr>
          <p:spPr bwMode="auto">
            <a:xfrm flipH="1">
              <a:off x="-612" y="21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5" name="Line 75"/>
            <p:cNvSpPr>
              <a:spLocks noChangeShapeType="1"/>
            </p:cNvSpPr>
            <p:nvPr/>
          </p:nvSpPr>
          <p:spPr bwMode="auto">
            <a:xfrm>
              <a:off x="-994" y="2523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6" name="Line 76"/>
            <p:cNvSpPr>
              <a:spLocks noChangeShapeType="1"/>
            </p:cNvSpPr>
            <p:nvPr/>
          </p:nvSpPr>
          <p:spPr bwMode="auto">
            <a:xfrm flipH="1">
              <a:off x="-994" y="2523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7" name="Line 77"/>
            <p:cNvSpPr>
              <a:spLocks noChangeShapeType="1"/>
            </p:cNvSpPr>
            <p:nvPr/>
          </p:nvSpPr>
          <p:spPr bwMode="auto">
            <a:xfrm>
              <a:off x="-989" y="251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8" name="Line 78"/>
            <p:cNvSpPr>
              <a:spLocks noChangeShapeType="1"/>
            </p:cNvSpPr>
            <p:nvPr/>
          </p:nvSpPr>
          <p:spPr bwMode="auto">
            <a:xfrm flipH="1">
              <a:off x="-989" y="251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39" name="Line 79"/>
            <p:cNvSpPr>
              <a:spLocks noChangeShapeType="1"/>
            </p:cNvSpPr>
            <p:nvPr/>
          </p:nvSpPr>
          <p:spPr bwMode="auto">
            <a:xfrm>
              <a:off x="-1061" y="25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0" name="Line 80"/>
            <p:cNvSpPr>
              <a:spLocks noChangeShapeType="1"/>
            </p:cNvSpPr>
            <p:nvPr/>
          </p:nvSpPr>
          <p:spPr bwMode="auto">
            <a:xfrm flipH="1">
              <a:off x="-1061" y="2584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1" name="Line 81"/>
            <p:cNvSpPr>
              <a:spLocks noChangeShapeType="1"/>
            </p:cNvSpPr>
            <p:nvPr/>
          </p:nvSpPr>
          <p:spPr bwMode="auto">
            <a:xfrm>
              <a:off x="-816" y="2353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2" name="Line 82"/>
            <p:cNvSpPr>
              <a:spLocks noChangeShapeType="1"/>
            </p:cNvSpPr>
            <p:nvPr/>
          </p:nvSpPr>
          <p:spPr bwMode="auto">
            <a:xfrm flipH="1">
              <a:off x="-816" y="2353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3" name="Line 83"/>
            <p:cNvSpPr>
              <a:spLocks noChangeShapeType="1"/>
            </p:cNvSpPr>
            <p:nvPr/>
          </p:nvSpPr>
          <p:spPr bwMode="auto">
            <a:xfrm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4" name="Line 84"/>
            <p:cNvSpPr>
              <a:spLocks noChangeShapeType="1"/>
            </p:cNvSpPr>
            <p:nvPr/>
          </p:nvSpPr>
          <p:spPr bwMode="auto">
            <a:xfrm flipH="1"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5" name="Line 85"/>
            <p:cNvSpPr>
              <a:spLocks noChangeShapeType="1"/>
            </p:cNvSpPr>
            <p:nvPr/>
          </p:nvSpPr>
          <p:spPr bwMode="auto">
            <a:xfrm>
              <a:off x="-745" y="2286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6" name="Line 86"/>
            <p:cNvSpPr>
              <a:spLocks noChangeShapeType="1"/>
            </p:cNvSpPr>
            <p:nvPr/>
          </p:nvSpPr>
          <p:spPr bwMode="auto">
            <a:xfrm flipH="1">
              <a:off x="-745" y="2286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7" name="Line 87"/>
            <p:cNvSpPr>
              <a:spLocks noChangeShapeType="1"/>
            </p:cNvSpPr>
            <p:nvPr/>
          </p:nvSpPr>
          <p:spPr bwMode="auto">
            <a:xfrm>
              <a:off x="-923" y="245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8" name="Line 88"/>
            <p:cNvSpPr>
              <a:spLocks noChangeShapeType="1"/>
            </p:cNvSpPr>
            <p:nvPr/>
          </p:nvSpPr>
          <p:spPr bwMode="auto">
            <a:xfrm flipH="1">
              <a:off x="-923" y="245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49" name="Line 89"/>
            <p:cNvSpPr>
              <a:spLocks noChangeShapeType="1"/>
            </p:cNvSpPr>
            <p:nvPr/>
          </p:nvSpPr>
          <p:spPr bwMode="auto">
            <a:xfrm>
              <a:off x="-831" y="237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0" name="Line 90"/>
            <p:cNvSpPr>
              <a:spLocks noChangeShapeType="1"/>
            </p:cNvSpPr>
            <p:nvPr/>
          </p:nvSpPr>
          <p:spPr bwMode="auto">
            <a:xfrm flipH="1">
              <a:off x="-831" y="237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1" name="Line 91"/>
            <p:cNvSpPr>
              <a:spLocks noChangeShapeType="1"/>
            </p:cNvSpPr>
            <p:nvPr/>
          </p:nvSpPr>
          <p:spPr bwMode="auto">
            <a:xfrm>
              <a:off x="-1005" y="252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2" name="Line 92"/>
            <p:cNvSpPr>
              <a:spLocks noChangeShapeType="1"/>
            </p:cNvSpPr>
            <p:nvPr/>
          </p:nvSpPr>
          <p:spPr bwMode="auto">
            <a:xfrm flipH="1">
              <a:off x="-1005" y="252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3" name="Line 93"/>
            <p:cNvSpPr>
              <a:spLocks noChangeShapeType="1"/>
            </p:cNvSpPr>
            <p:nvPr/>
          </p:nvSpPr>
          <p:spPr bwMode="auto">
            <a:xfrm>
              <a:off x="-959" y="248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4" name="Line 94"/>
            <p:cNvSpPr>
              <a:spLocks noChangeShapeType="1"/>
            </p:cNvSpPr>
            <p:nvPr/>
          </p:nvSpPr>
          <p:spPr bwMode="auto">
            <a:xfrm flipH="1">
              <a:off x="-959" y="248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5" name="Line 95"/>
            <p:cNvSpPr>
              <a:spLocks noChangeShapeType="1"/>
            </p:cNvSpPr>
            <p:nvPr/>
          </p:nvSpPr>
          <p:spPr bwMode="auto">
            <a:xfrm>
              <a:off x="-1050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6" name="Line 96"/>
            <p:cNvSpPr>
              <a:spLocks noChangeShapeType="1"/>
            </p:cNvSpPr>
            <p:nvPr/>
          </p:nvSpPr>
          <p:spPr bwMode="auto">
            <a:xfrm flipH="1">
              <a:off x="-1050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7" name="Line 97"/>
            <p:cNvSpPr>
              <a:spLocks noChangeShapeType="1"/>
            </p:cNvSpPr>
            <p:nvPr/>
          </p:nvSpPr>
          <p:spPr bwMode="auto">
            <a:xfrm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8" name="Line 98"/>
            <p:cNvSpPr>
              <a:spLocks noChangeShapeType="1"/>
            </p:cNvSpPr>
            <p:nvPr/>
          </p:nvSpPr>
          <p:spPr bwMode="auto">
            <a:xfrm flipH="1"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59" name="Line 99"/>
            <p:cNvSpPr>
              <a:spLocks noChangeShapeType="1"/>
            </p:cNvSpPr>
            <p:nvPr/>
          </p:nvSpPr>
          <p:spPr bwMode="auto">
            <a:xfrm>
              <a:off x="-1260" y="2772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0" name="Line 100"/>
            <p:cNvSpPr>
              <a:spLocks noChangeShapeType="1"/>
            </p:cNvSpPr>
            <p:nvPr/>
          </p:nvSpPr>
          <p:spPr bwMode="auto">
            <a:xfrm flipH="1">
              <a:off x="-1260" y="2772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1" name="Line 101"/>
            <p:cNvSpPr>
              <a:spLocks noChangeShapeType="1"/>
            </p:cNvSpPr>
            <p:nvPr/>
          </p:nvSpPr>
          <p:spPr bwMode="auto">
            <a:xfrm>
              <a:off x="-1188" y="270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2" name="Line 102"/>
            <p:cNvSpPr>
              <a:spLocks noChangeShapeType="1"/>
            </p:cNvSpPr>
            <p:nvPr/>
          </p:nvSpPr>
          <p:spPr bwMode="auto">
            <a:xfrm flipH="1">
              <a:off x="-1188" y="270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3" name="Line 103"/>
            <p:cNvSpPr>
              <a:spLocks noChangeShapeType="1"/>
            </p:cNvSpPr>
            <p:nvPr/>
          </p:nvSpPr>
          <p:spPr bwMode="auto">
            <a:xfrm>
              <a:off x="-948" y="2474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4" name="Line 104"/>
            <p:cNvSpPr>
              <a:spLocks noChangeShapeType="1"/>
            </p:cNvSpPr>
            <p:nvPr/>
          </p:nvSpPr>
          <p:spPr bwMode="auto">
            <a:xfrm flipH="1">
              <a:off x="-948" y="2474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5" name="Line 105"/>
            <p:cNvSpPr>
              <a:spLocks noChangeShapeType="1"/>
            </p:cNvSpPr>
            <p:nvPr/>
          </p:nvSpPr>
          <p:spPr bwMode="auto">
            <a:xfrm>
              <a:off x="-1040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6" name="Line 106"/>
            <p:cNvSpPr>
              <a:spLocks noChangeShapeType="1"/>
            </p:cNvSpPr>
            <p:nvPr/>
          </p:nvSpPr>
          <p:spPr bwMode="auto">
            <a:xfrm flipH="1">
              <a:off x="-1040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7" name="Line 107"/>
            <p:cNvSpPr>
              <a:spLocks noChangeShapeType="1"/>
            </p:cNvSpPr>
            <p:nvPr/>
          </p:nvSpPr>
          <p:spPr bwMode="auto">
            <a:xfrm>
              <a:off x="-1127" y="2644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8" name="Line 108"/>
            <p:cNvSpPr>
              <a:spLocks noChangeShapeType="1"/>
            </p:cNvSpPr>
            <p:nvPr/>
          </p:nvSpPr>
          <p:spPr bwMode="auto">
            <a:xfrm flipH="1">
              <a:off x="-1127" y="2644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69" name="Line 109"/>
            <p:cNvSpPr>
              <a:spLocks noChangeShapeType="1"/>
            </p:cNvSpPr>
            <p:nvPr/>
          </p:nvSpPr>
          <p:spPr bwMode="auto">
            <a:xfrm>
              <a:off x="-790" y="232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0" name="Line 110"/>
            <p:cNvSpPr>
              <a:spLocks noChangeShapeType="1"/>
            </p:cNvSpPr>
            <p:nvPr/>
          </p:nvSpPr>
          <p:spPr bwMode="auto">
            <a:xfrm flipH="1">
              <a:off x="-790" y="232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1" name="Line 111"/>
            <p:cNvSpPr>
              <a:spLocks noChangeShapeType="1"/>
            </p:cNvSpPr>
            <p:nvPr/>
          </p:nvSpPr>
          <p:spPr bwMode="auto">
            <a:xfrm>
              <a:off x="-862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2" name="Line 112"/>
            <p:cNvSpPr>
              <a:spLocks noChangeShapeType="1"/>
            </p:cNvSpPr>
            <p:nvPr/>
          </p:nvSpPr>
          <p:spPr bwMode="auto">
            <a:xfrm flipH="1">
              <a:off x="-862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3" name="Line 113"/>
            <p:cNvSpPr>
              <a:spLocks noChangeShapeType="1"/>
            </p:cNvSpPr>
            <p:nvPr/>
          </p:nvSpPr>
          <p:spPr bwMode="auto">
            <a:xfrm>
              <a:off x="-1045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4" name="Line 114"/>
            <p:cNvSpPr>
              <a:spLocks noChangeShapeType="1"/>
            </p:cNvSpPr>
            <p:nvPr/>
          </p:nvSpPr>
          <p:spPr bwMode="auto">
            <a:xfrm flipH="1">
              <a:off x="-1045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5" name="Line 115"/>
            <p:cNvSpPr>
              <a:spLocks noChangeShapeType="1"/>
            </p:cNvSpPr>
            <p:nvPr/>
          </p:nvSpPr>
          <p:spPr bwMode="auto">
            <a:xfrm>
              <a:off x="-847" y="2383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6" name="Line 116"/>
            <p:cNvSpPr>
              <a:spLocks noChangeShapeType="1"/>
            </p:cNvSpPr>
            <p:nvPr/>
          </p:nvSpPr>
          <p:spPr bwMode="auto">
            <a:xfrm flipH="1">
              <a:off x="-847" y="2383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7" name="Line 117"/>
            <p:cNvSpPr>
              <a:spLocks noChangeShapeType="1"/>
            </p:cNvSpPr>
            <p:nvPr/>
          </p:nvSpPr>
          <p:spPr bwMode="auto">
            <a:xfrm>
              <a:off x="-1152" y="266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8" name="Line 118"/>
            <p:cNvSpPr>
              <a:spLocks noChangeShapeType="1"/>
            </p:cNvSpPr>
            <p:nvPr/>
          </p:nvSpPr>
          <p:spPr bwMode="auto">
            <a:xfrm flipH="1">
              <a:off x="-1152" y="266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79" name="Line 119"/>
            <p:cNvSpPr>
              <a:spLocks noChangeShapeType="1"/>
            </p:cNvSpPr>
            <p:nvPr/>
          </p:nvSpPr>
          <p:spPr bwMode="auto">
            <a:xfrm>
              <a:off x="-694" y="223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0" name="Line 120"/>
            <p:cNvSpPr>
              <a:spLocks noChangeShapeType="1"/>
            </p:cNvSpPr>
            <p:nvPr/>
          </p:nvSpPr>
          <p:spPr bwMode="auto">
            <a:xfrm flipH="1">
              <a:off x="-694" y="223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1" name="Line 121"/>
            <p:cNvSpPr>
              <a:spLocks noChangeShapeType="1"/>
            </p:cNvSpPr>
            <p:nvPr/>
          </p:nvSpPr>
          <p:spPr bwMode="auto">
            <a:xfrm>
              <a:off x="-984" y="251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2" name="Line 122"/>
            <p:cNvSpPr>
              <a:spLocks noChangeShapeType="1"/>
            </p:cNvSpPr>
            <p:nvPr/>
          </p:nvSpPr>
          <p:spPr bwMode="auto">
            <a:xfrm flipH="1">
              <a:off x="-984" y="251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3" name="Line 123"/>
            <p:cNvSpPr>
              <a:spLocks noChangeShapeType="1"/>
            </p:cNvSpPr>
            <p:nvPr/>
          </p:nvSpPr>
          <p:spPr bwMode="auto">
            <a:xfrm>
              <a:off x="-877" y="241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4" name="Line 124"/>
            <p:cNvSpPr>
              <a:spLocks noChangeShapeType="1"/>
            </p:cNvSpPr>
            <p:nvPr/>
          </p:nvSpPr>
          <p:spPr bwMode="auto">
            <a:xfrm flipH="1">
              <a:off x="-877" y="241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5" name="Line 125"/>
            <p:cNvSpPr>
              <a:spLocks noChangeShapeType="1"/>
            </p:cNvSpPr>
            <p:nvPr/>
          </p:nvSpPr>
          <p:spPr bwMode="auto">
            <a:xfrm>
              <a:off x="-908" y="243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6" name="Line 126"/>
            <p:cNvSpPr>
              <a:spLocks noChangeShapeType="1"/>
            </p:cNvSpPr>
            <p:nvPr/>
          </p:nvSpPr>
          <p:spPr bwMode="auto">
            <a:xfrm flipH="1">
              <a:off x="-908" y="243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7" name="Line 127"/>
            <p:cNvSpPr>
              <a:spLocks noChangeShapeType="1"/>
            </p:cNvSpPr>
            <p:nvPr/>
          </p:nvSpPr>
          <p:spPr bwMode="auto">
            <a:xfrm>
              <a:off x="-1086" y="26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8" name="Line 128"/>
            <p:cNvSpPr>
              <a:spLocks noChangeShapeType="1"/>
            </p:cNvSpPr>
            <p:nvPr/>
          </p:nvSpPr>
          <p:spPr bwMode="auto">
            <a:xfrm flipH="1">
              <a:off x="-1086" y="26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" name="Line 129"/>
            <p:cNvSpPr>
              <a:spLocks noChangeShapeType="1"/>
            </p:cNvSpPr>
            <p:nvPr/>
          </p:nvSpPr>
          <p:spPr bwMode="auto">
            <a:xfrm>
              <a:off x="-831" y="23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0" name="Line 130"/>
            <p:cNvSpPr>
              <a:spLocks noChangeShapeType="1"/>
            </p:cNvSpPr>
            <p:nvPr/>
          </p:nvSpPr>
          <p:spPr bwMode="auto">
            <a:xfrm flipH="1">
              <a:off x="-831" y="23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1" name="Line 131"/>
            <p:cNvSpPr>
              <a:spLocks noChangeShapeType="1"/>
            </p:cNvSpPr>
            <p:nvPr/>
          </p:nvSpPr>
          <p:spPr bwMode="auto">
            <a:xfrm>
              <a:off x="-898" y="2426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2" name="Line 132"/>
            <p:cNvSpPr>
              <a:spLocks noChangeShapeType="1"/>
            </p:cNvSpPr>
            <p:nvPr/>
          </p:nvSpPr>
          <p:spPr bwMode="auto">
            <a:xfrm flipH="1">
              <a:off x="-898" y="2426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3" name="Line 133"/>
            <p:cNvSpPr>
              <a:spLocks noChangeShapeType="1"/>
            </p:cNvSpPr>
            <p:nvPr/>
          </p:nvSpPr>
          <p:spPr bwMode="auto">
            <a:xfrm>
              <a:off x="-1096" y="261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4" name="Line 134"/>
            <p:cNvSpPr>
              <a:spLocks noChangeShapeType="1"/>
            </p:cNvSpPr>
            <p:nvPr/>
          </p:nvSpPr>
          <p:spPr bwMode="auto">
            <a:xfrm flipH="1">
              <a:off x="-1096" y="261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5" name="Line 135"/>
            <p:cNvSpPr>
              <a:spLocks noChangeShapeType="1"/>
            </p:cNvSpPr>
            <p:nvPr/>
          </p:nvSpPr>
          <p:spPr bwMode="auto">
            <a:xfrm>
              <a:off x="-954" y="2480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6" name="Line 136"/>
            <p:cNvSpPr>
              <a:spLocks noChangeShapeType="1"/>
            </p:cNvSpPr>
            <p:nvPr/>
          </p:nvSpPr>
          <p:spPr bwMode="auto">
            <a:xfrm flipH="1">
              <a:off x="-954" y="2480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7" name="Line 137"/>
            <p:cNvSpPr>
              <a:spLocks noChangeShapeType="1"/>
            </p:cNvSpPr>
            <p:nvPr/>
          </p:nvSpPr>
          <p:spPr bwMode="auto">
            <a:xfrm>
              <a:off x="-1158" y="2675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8" name="Line 138"/>
            <p:cNvSpPr>
              <a:spLocks noChangeShapeType="1"/>
            </p:cNvSpPr>
            <p:nvPr/>
          </p:nvSpPr>
          <p:spPr bwMode="auto">
            <a:xfrm flipH="1">
              <a:off x="-1158" y="2675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99" name="Line 139"/>
            <p:cNvSpPr>
              <a:spLocks noChangeShapeType="1"/>
            </p:cNvSpPr>
            <p:nvPr/>
          </p:nvSpPr>
          <p:spPr bwMode="auto">
            <a:xfrm>
              <a:off x="-1030" y="2553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0" name="Line 140"/>
            <p:cNvSpPr>
              <a:spLocks noChangeShapeType="1"/>
            </p:cNvSpPr>
            <p:nvPr/>
          </p:nvSpPr>
          <p:spPr bwMode="auto">
            <a:xfrm flipH="1">
              <a:off x="-1030" y="2553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1" name="Line 141"/>
            <p:cNvSpPr>
              <a:spLocks noChangeShapeType="1"/>
            </p:cNvSpPr>
            <p:nvPr/>
          </p:nvSpPr>
          <p:spPr bwMode="auto">
            <a:xfrm>
              <a:off x="-1209" y="271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2" name="Line 142"/>
            <p:cNvSpPr>
              <a:spLocks noChangeShapeType="1"/>
            </p:cNvSpPr>
            <p:nvPr/>
          </p:nvSpPr>
          <p:spPr bwMode="auto">
            <a:xfrm flipH="1">
              <a:off x="-1209" y="2717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3" name="Line 143"/>
            <p:cNvSpPr>
              <a:spLocks noChangeShapeType="1"/>
            </p:cNvSpPr>
            <p:nvPr/>
          </p:nvSpPr>
          <p:spPr bwMode="auto">
            <a:xfrm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4" name="Line 144"/>
            <p:cNvSpPr>
              <a:spLocks noChangeShapeType="1"/>
            </p:cNvSpPr>
            <p:nvPr/>
          </p:nvSpPr>
          <p:spPr bwMode="auto">
            <a:xfrm flipH="1">
              <a:off x="-1076" y="2596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5" name="Line 145"/>
            <p:cNvSpPr>
              <a:spLocks noChangeShapeType="1"/>
            </p:cNvSpPr>
            <p:nvPr/>
          </p:nvSpPr>
          <p:spPr bwMode="auto">
            <a:xfrm>
              <a:off x="-1015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6" name="Line 146"/>
            <p:cNvSpPr>
              <a:spLocks noChangeShapeType="1"/>
            </p:cNvSpPr>
            <p:nvPr/>
          </p:nvSpPr>
          <p:spPr bwMode="auto">
            <a:xfrm flipH="1">
              <a:off x="-1015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7" name="Line 147"/>
            <p:cNvSpPr>
              <a:spLocks noChangeShapeType="1"/>
            </p:cNvSpPr>
            <p:nvPr/>
          </p:nvSpPr>
          <p:spPr bwMode="auto">
            <a:xfrm>
              <a:off x="-831" y="23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8" name="Line 148"/>
            <p:cNvSpPr>
              <a:spLocks noChangeShapeType="1"/>
            </p:cNvSpPr>
            <p:nvPr/>
          </p:nvSpPr>
          <p:spPr bwMode="auto">
            <a:xfrm flipH="1">
              <a:off x="-831" y="236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09" name="Line 149"/>
            <p:cNvSpPr>
              <a:spLocks noChangeShapeType="1"/>
            </p:cNvSpPr>
            <p:nvPr/>
          </p:nvSpPr>
          <p:spPr bwMode="auto">
            <a:xfrm>
              <a:off x="-1010" y="2535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0" name="Line 150"/>
            <p:cNvSpPr>
              <a:spLocks noChangeShapeType="1"/>
            </p:cNvSpPr>
            <p:nvPr/>
          </p:nvSpPr>
          <p:spPr bwMode="auto">
            <a:xfrm flipH="1">
              <a:off x="-1010" y="2535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1" name="Line 151"/>
            <p:cNvSpPr>
              <a:spLocks noChangeShapeType="1"/>
            </p:cNvSpPr>
            <p:nvPr/>
          </p:nvSpPr>
          <p:spPr bwMode="auto">
            <a:xfrm>
              <a:off x="-1101" y="26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2" name="Line 152"/>
            <p:cNvSpPr>
              <a:spLocks noChangeShapeType="1"/>
            </p:cNvSpPr>
            <p:nvPr/>
          </p:nvSpPr>
          <p:spPr bwMode="auto">
            <a:xfrm flipH="1">
              <a:off x="-1101" y="26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3" name="Line 153"/>
            <p:cNvSpPr>
              <a:spLocks noChangeShapeType="1"/>
            </p:cNvSpPr>
            <p:nvPr/>
          </p:nvSpPr>
          <p:spPr bwMode="auto">
            <a:xfrm>
              <a:off x="-989" y="251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4" name="Line 154"/>
            <p:cNvSpPr>
              <a:spLocks noChangeShapeType="1"/>
            </p:cNvSpPr>
            <p:nvPr/>
          </p:nvSpPr>
          <p:spPr bwMode="auto">
            <a:xfrm flipH="1">
              <a:off x="-989" y="251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5" name="Line 155"/>
            <p:cNvSpPr>
              <a:spLocks noChangeShapeType="1"/>
            </p:cNvSpPr>
            <p:nvPr/>
          </p:nvSpPr>
          <p:spPr bwMode="auto">
            <a:xfrm>
              <a:off x="-1152" y="266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6" name="Line 156"/>
            <p:cNvSpPr>
              <a:spLocks noChangeShapeType="1"/>
            </p:cNvSpPr>
            <p:nvPr/>
          </p:nvSpPr>
          <p:spPr bwMode="auto">
            <a:xfrm flipH="1">
              <a:off x="-1152" y="266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7" name="Line 157"/>
            <p:cNvSpPr>
              <a:spLocks noChangeShapeType="1"/>
            </p:cNvSpPr>
            <p:nvPr/>
          </p:nvSpPr>
          <p:spPr bwMode="auto">
            <a:xfrm>
              <a:off x="-1081" y="26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8" name="Line 158"/>
            <p:cNvSpPr>
              <a:spLocks noChangeShapeType="1"/>
            </p:cNvSpPr>
            <p:nvPr/>
          </p:nvSpPr>
          <p:spPr bwMode="auto">
            <a:xfrm flipH="1">
              <a:off x="-1081" y="26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9" name="Line 159"/>
            <p:cNvSpPr>
              <a:spLocks noChangeShapeType="1"/>
            </p:cNvSpPr>
            <p:nvPr/>
          </p:nvSpPr>
          <p:spPr bwMode="auto">
            <a:xfrm>
              <a:off x="-760" y="2304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0" name="Line 160"/>
            <p:cNvSpPr>
              <a:spLocks noChangeShapeType="1"/>
            </p:cNvSpPr>
            <p:nvPr/>
          </p:nvSpPr>
          <p:spPr bwMode="auto">
            <a:xfrm flipH="1">
              <a:off x="-760" y="2304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1" name="Line 161"/>
            <p:cNvSpPr>
              <a:spLocks noChangeShapeType="1"/>
            </p:cNvSpPr>
            <p:nvPr/>
          </p:nvSpPr>
          <p:spPr bwMode="auto">
            <a:xfrm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2" name="Line 162"/>
            <p:cNvSpPr>
              <a:spLocks noChangeShapeType="1"/>
            </p:cNvSpPr>
            <p:nvPr/>
          </p:nvSpPr>
          <p:spPr bwMode="auto">
            <a:xfrm flipH="1">
              <a:off x="-969" y="249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3" name="Line 163"/>
            <p:cNvSpPr>
              <a:spLocks noChangeShapeType="1"/>
            </p:cNvSpPr>
            <p:nvPr/>
          </p:nvSpPr>
          <p:spPr bwMode="auto">
            <a:xfrm>
              <a:off x="-1101" y="26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4" name="Line 164"/>
            <p:cNvSpPr>
              <a:spLocks noChangeShapeType="1"/>
            </p:cNvSpPr>
            <p:nvPr/>
          </p:nvSpPr>
          <p:spPr bwMode="auto">
            <a:xfrm flipH="1">
              <a:off x="-1101" y="26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5" name="Line 165"/>
            <p:cNvSpPr>
              <a:spLocks noChangeShapeType="1"/>
            </p:cNvSpPr>
            <p:nvPr/>
          </p:nvSpPr>
          <p:spPr bwMode="auto">
            <a:xfrm>
              <a:off x="-999" y="252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6" name="Line 166"/>
            <p:cNvSpPr>
              <a:spLocks noChangeShapeType="1"/>
            </p:cNvSpPr>
            <p:nvPr/>
          </p:nvSpPr>
          <p:spPr bwMode="auto">
            <a:xfrm flipH="1">
              <a:off x="-999" y="2529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7" name="Line 167"/>
            <p:cNvSpPr>
              <a:spLocks noChangeShapeType="1"/>
            </p:cNvSpPr>
            <p:nvPr/>
          </p:nvSpPr>
          <p:spPr bwMode="auto">
            <a:xfrm>
              <a:off x="-1081" y="26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8" name="Line 168"/>
            <p:cNvSpPr>
              <a:spLocks noChangeShapeType="1"/>
            </p:cNvSpPr>
            <p:nvPr/>
          </p:nvSpPr>
          <p:spPr bwMode="auto">
            <a:xfrm flipH="1">
              <a:off x="-1081" y="26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29" name="Line 169"/>
            <p:cNvSpPr>
              <a:spLocks noChangeShapeType="1"/>
            </p:cNvSpPr>
            <p:nvPr/>
          </p:nvSpPr>
          <p:spPr bwMode="auto">
            <a:xfrm>
              <a:off x="-1086" y="26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0" name="Line 170"/>
            <p:cNvSpPr>
              <a:spLocks noChangeShapeType="1"/>
            </p:cNvSpPr>
            <p:nvPr/>
          </p:nvSpPr>
          <p:spPr bwMode="auto">
            <a:xfrm flipH="1">
              <a:off x="-1086" y="2608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1" name="Line 171"/>
            <p:cNvSpPr>
              <a:spLocks noChangeShapeType="1"/>
            </p:cNvSpPr>
            <p:nvPr/>
          </p:nvSpPr>
          <p:spPr bwMode="auto">
            <a:xfrm>
              <a:off x="-1020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2" name="Line 172"/>
            <p:cNvSpPr>
              <a:spLocks noChangeShapeType="1"/>
            </p:cNvSpPr>
            <p:nvPr/>
          </p:nvSpPr>
          <p:spPr bwMode="auto">
            <a:xfrm flipH="1">
              <a:off x="-1020" y="2541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3" name="Line 173"/>
            <p:cNvSpPr>
              <a:spLocks noChangeShapeType="1"/>
            </p:cNvSpPr>
            <p:nvPr/>
          </p:nvSpPr>
          <p:spPr bwMode="auto">
            <a:xfrm>
              <a:off x="-1050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4" name="Line 174"/>
            <p:cNvSpPr>
              <a:spLocks noChangeShapeType="1"/>
            </p:cNvSpPr>
            <p:nvPr/>
          </p:nvSpPr>
          <p:spPr bwMode="auto">
            <a:xfrm flipH="1">
              <a:off x="-1050" y="2571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5" name="Line 175"/>
            <p:cNvSpPr>
              <a:spLocks noChangeShapeType="1"/>
            </p:cNvSpPr>
            <p:nvPr/>
          </p:nvSpPr>
          <p:spPr bwMode="auto">
            <a:xfrm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6" name="Line 176"/>
            <p:cNvSpPr>
              <a:spLocks noChangeShapeType="1"/>
            </p:cNvSpPr>
            <p:nvPr/>
          </p:nvSpPr>
          <p:spPr bwMode="auto">
            <a:xfrm flipH="1"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7" name="Line 177"/>
            <p:cNvSpPr>
              <a:spLocks noChangeShapeType="1"/>
            </p:cNvSpPr>
            <p:nvPr/>
          </p:nvSpPr>
          <p:spPr bwMode="auto">
            <a:xfrm>
              <a:off x="-760" y="2298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8" name="Line 178"/>
            <p:cNvSpPr>
              <a:spLocks noChangeShapeType="1"/>
            </p:cNvSpPr>
            <p:nvPr/>
          </p:nvSpPr>
          <p:spPr bwMode="auto">
            <a:xfrm flipH="1">
              <a:off x="-760" y="2298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39" name="Line 179"/>
            <p:cNvSpPr>
              <a:spLocks noChangeShapeType="1"/>
            </p:cNvSpPr>
            <p:nvPr/>
          </p:nvSpPr>
          <p:spPr bwMode="auto">
            <a:xfrm>
              <a:off x="-1030" y="2553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0" name="Line 180"/>
            <p:cNvSpPr>
              <a:spLocks noChangeShapeType="1"/>
            </p:cNvSpPr>
            <p:nvPr/>
          </p:nvSpPr>
          <p:spPr bwMode="auto">
            <a:xfrm flipH="1">
              <a:off x="-1030" y="2553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1" name="Line 181"/>
            <p:cNvSpPr>
              <a:spLocks noChangeShapeType="1"/>
            </p:cNvSpPr>
            <p:nvPr/>
          </p:nvSpPr>
          <p:spPr bwMode="auto">
            <a:xfrm>
              <a:off x="-1035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2" name="Line 182"/>
            <p:cNvSpPr>
              <a:spLocks noChangeShapeType="1"/>
            </p:cNvSpPr>
            <p:nvPr/>
          </p:nvSpPr>
          <p:spPr bwMode="auto">
            <a:xfrm flipH="1">
              <a:off x="-1035" y="2559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3" name="Line 183"/>
            <p:cNvSpPr>
              <a:spLocks noChangeShapeType="1"/>
            </p:cNvSpPr>
            <p:nvPr/>
          </p:nvSpPr>
          <p:spPr bwMode="auto">
            <a:xfrm>
              <a:off x="-862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4" name="Line 184"/>
            <p:cNvSpPr>
              <a:spLocks noChangeShapeType="1"/>
            </p:cNvSpPr>
            <p:nvPr/>
          </p:nvSpPr>
          <p:spPr bwMode="auto">
            <a:xfrm flipH="1">
              <a:off x="-862" y="2395"/>
              <a:ext cx="2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5" name="Line 185"/>
            <p:cNvSpPr>
              <a:spLocks noChangeShapeType="1"/>
            </p:cNvSpPr>
            <p:nvPr/>
          </p:nvSpPr>
          <p:spPr bwMode="auto">
            <a:xfrm>
              <a:off x="-867" y="24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6" name="Line 186"/>
            <p:cNvSpPr>
              <a:spLocks noChangeShapeType="1"/>
            </p:cNvSpPr>
            <p:nvPr/>
          </p:nvSpPr>
          <p:spPr bwMode="auto">
            <a:xfrm flipH="1">
              <a:off x="-867" y="240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7" name="Line 187"/>
            <p:cNvSpPr>
              <a:spLocks noChangeShapeType="1"/>
            </p:cNvSpPr>
            <p:nvPr/>
          </p:nvSpPr>
          <p:spPr bwMode="auto">
            <a:xfrm>
              <a:off x="-903" y="2432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8" name="Line 188"/>
            <p:cNvSpPr>
              <a:spLocks noChangeShapeType="1"/>
            </p:cNvSpPr>
            <p:nvPr/>
          </p:nvSpPr>
          <p:spPr bwMode="auto">
            <a:xfrm flipH="1">
              <a:off x="-903" y="2432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49" name="Line 189"/>
            <p:cNvSpPr>
              <a:spLocks noChangeShapeType="1"/>
            </p:cNvSpPr>
            <p:nvPr/>
          </p:nvSpPr>
          <p:spPr bwMode="auto">
            <a:xfrm>
              <a:off x="-979" y="251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0" name="Line 190"/>
            <p:cNvSpPr>
              <a:spLocks noChangeShapeType="1"/>
            </p:cNvSpPr>
            <p:nvPr/>
          </p:nvSpPr>
          <p:spPr bwMode="auto">
            <a:xfrm flipH="1">
              <a:off x="-979" y="2511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1" name="Line 191"/>
            <p:cNvSpPr>
              <a:spLocks noChangeShapeType="1"/>
            </p:cNvSpPr>
            <p:nvPr/>
          </p:nvSpPr>
          <p:spPr bwMode="auto">
            <a:xfrm>
              <a:off x="-1147" y="2662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2" name="Line 192"/>
            <p:cNvSpPr>
              <a:spLocks noChangeShapeType="1"/>
            </p:cNvSpPr>
            <p:nvPr/>
          </p:nvSpPr>
          <p:spPr bwMode="auto">
            <a:xfrm flipH="1">
              <a:off x="-1147" y="2662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3" name="Line 193"/>
            <p:cNvSpPr>
              <a:spLocks noChangeShapeType="1"/>
            </p:cNvSpPr>
            <p:nvPr/>
          </p:nvSpPr>
          <p:spPr bwMode="auto">
            <a:xfrm>
              <a:off x="-887" y="24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4" name="Line 194"/>
            <p:cNvSpPr>
              <a:spLocks noChangeShapeType="1"/>
            </p:cNvSpPr>
            <p:nvPr/>
          </p:nvSpPr>
          <p:spPr bwMode="auto">
            <a:xfrm flipH="1">
              <a:off x="-887" y="242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5" name="Line 195"/>
            <p:cNvSpPr>
              <a:spLocks noChangeShapeType="1"/>
            </p:cNvSpPr>
            <p:nvPr/>
          </p:nvSpPr>
          <p:spPr bwMode="auto">
            <a:xfrm>
              <a:off x="-1025" y="254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6" name="Line 196"/>
            <p:cNvSpPr>
              <a:spLocks noChangeShapeType="1"/>
            </p:cNvSpPr>
            <p:nvPr/>
          </p:nvSpPr>
          <p:spPr bwMode="auto">
            <a:xfrm flipH="1">
              <a:off x="-1025" y="254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7" name="Line 197"/>
            <p:cNvSpPr>
              <a:spLocks noChangeShapeType="1"/>
            </p:cNvSpPr>
            <p:nvPr/>
          </p:nvSpPr>
          <p:spPr bwMode="auto">
            <a:xfrm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8" name="Line 198"/>
            <p:cNvSpPr>
              <a:spLocks noChangeShapeType="1"/>
            </p:cNvSpPr>
            <p:nvPr/>
          </p:nvSpPr>
          <p:spPr bwMode="auto">
            <a:xfrm flipH="1">
              <a:off x="-964" y="2493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59" name="Line 199"/>
            <p:cNvSpPr>
              <a:spLocks noChangeShapeType="1"/>
            </p:cNvSpPr>
            <p:nvPr/>
          </p:nvSpPr>
          <p:spPr bwMode="auto">
            <a:xfrm>
              <a:off x="-1056" y="257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0" name="Line 200"/>
            <p:cNvSpPr>
              <a:spLocks noChangeShapeType="1"/>
            </p:cNvSpPr>
            <p:nvPr/>
          </p:nvSpPr>
          <p:spPr bwMode="auto">
            <a:xfrm flipH="1">
              <a:off x="-1056" y="2578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1" name="Line 201"/>
            <p:cNvSpPr>
              <a:spLocks noChangeShapeType="1"/>
            </p:cNvSpPr>
            <p:nvPr/>
          </p:nvSpPr>
          <p:spPr bwMode="auto">
            <a:xfrm>
              <a:off x="-923" y="245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2" name="Line 202"/>
            <p:cNvSpPr>
              <a:spLocks noChangeShapeType="1"/>
            </p:cNvSpPr>
            <p:nvPr/>
          </p:nvSpPr>
          <p:spPr bwMode="auto">
            <a:xfrm flipH="1">
              <a:off x="-923" y="2450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3" name="Line 203"/>
            <p:cNvSpPr>
              <a:spLocks noChangeShapeType="1"/>
            </p:cNvSpPr>
            <p:nvPr/>
          </p:nvSpPr>
          <p:spPr bwMode="auto">
            <a:xfrm>
              <a:off x="-1025" y="254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4" name="Line 204"/>
            <p:cNvSpPr>
              <a:spLocks noChangeShapeType="1"/>
            </p:cNvSpPr>
            <p:nvPr/>
          </p:nvSpPr>
          <p:spPr bwMode="auto">
            <a:xfrm flipH="1">
              <a:off x="-1025" y="2547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5" name="Line 205"/>
            <p:cNvSpPr>
              <a:spLocks noChangeShapeType="1"/>
            </p:cNvSpPr>
            <p:nvPr/>
          </p:nvSpPr>
          <p:spPr bwMode="auto">
            <a:xfrm>
              <a:off x="-1066" y="2590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6" name="Line 206"/>
            <p:cNvSpPr>
              <a:spLocks noChangeShapeType="1"/>
            </p:cNvSpPr>
            <p:nvPr/>
          </p:nvSpPr>
          <p:spPr bwMode="auto">
            <a:xfrm flipH="1">
              <a:off x="-1066" y="2590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7" name="Line 207"/>
            <p:cNvSpPr>
              <a:spLocks noChangeShapeType="1"/>
            </p:cNvSpPr>
            <p:nvPr/>
          </p:nvSpPr>
          <p:spPr bwMode="auto">
            <a:xfrm>
              <a:off x="-1188" y="270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8" name="Line 208"/>
            <p:cNvSpPr>
              <a:spLocks noChangeShapeType="1"/>
            </p:cNvSpPr>
            <p:nvPr/>
          </p:nvSpPr>
          <p:spPr bwMode="auto">
            <a:xfrm flipH="1">
              <a:off x="-1188" y="2705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69" name="Line 209"/>
            <p:cNvSpPr>
              <a:spLocks noChangeShapeType="1"/>
            </p:cNvSpPr>
            <p:nvPr/>
          </p:nvSpPr>
          <p:spPr bwMode="auto">
            <a:xfrm>
              <a:off x="-1137" y="2656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0" name="Line 210"/>
            <p:cNvSpPr>
              <a:spLocks noChangeShapeType="1"/>
            </p:cNvSpPr>
            <p:nvPr/>
          </p:nvSpPr>
          <p:spPr bwMode="auto">
            <a:xfrm flipH="1">
              <a:off x="-1137" y="2656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1" name="Line 211"/>
            <p:cNvSpPr>
              <a:spLocks noChangeShapeType="1"/>
            </p:cNvSpPr>
            <p:nvPr/>
          </p:nvSpPr>
          <p:spPr bwMode="auto">
            <a:xfrm>
              <a:off x="-734" y="227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2" name="Line 212"/>
            <p:cNvSpPr>
              <a:spLocks noChangeShapeType="1"/>
            </p:cNvSpPr>
            <p:nvPr/>
          </p:nvSpPr>
          <p:spPr bwMode="auto">
            <a:xfrm flipH="1">
              <a:off x="-734" y="2274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3" name="Line 213"/>
            <p:cNvSpPr>
              <a:spLocks noChangeShapeType="1"/>
            </p:cNvSpPr>
            <p:nvPr/>
          </p:nvSpPr>
          <p:spPr bwMode="auto">
            <a:xfrm>
              <a:off x="-683" y="223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4" name="Line 214"/>
            <p:cNvSpPr>
              <a:spLocks noChangeShapeType="1"/>
            </p:cNvSpPr>
            <p:nvPr/>
          </p:nvSpPr>
          <p:spPr bwMode="auto">
            <a:xfrm flipH="1">
              <a:off x="-683" y="2232"/>
              <a:ext cx="2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5" name="Line 215"/>
            <p:cNvSpPr>
              <a:spLocks noChangeShapeType="1"/>
            </p:cNvSpPr>
            <p:nvPr/>
          </p:nvSpPr>
          <p:spPr bwMode="auto">
            <a:xfrm>
              <a:off x="-1132" y="2650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6" name="Line 216"/>
            <p:cNvSpPr>
              <a:spLocks noChangeShapeType="1"/>
            </p:cNvSpPr>
            <p:nvPr/>
          </p:nvSpPr>
          <p:spPr bwMode="auto">
            <a:xfrm flipH="1">
              <a:off x="-1132" y="2650"/>
              <a:ext cx="2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7" name="Line 217"/>
            <p:cNvSpPr>
              <a:spLocks noChangeShapeType="1"/>
            </p:cNvSpPr>
            <p:nvPr/>
          </p:nvSpPr>
          <p:spPr bwMode="auto">
            <a:xfrm>
              <a:off x="-1005" y="252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78" name="Line 218"/>
            <p:cNvSpPr>
              <a:spLocks noChangeShapeType="1"/>
            </p:cNvSpPr>
            <p:nvPr/>
          </p:nvSpPr>
          <p:spPr bwMode="auto">
            <a:xfrm flipH="1">
              <a:off x="-1005" y="2529"/>
              <a:ext cx="21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79" name="Rectangle 219"/>
          <p:cNvSpPr>
            <a:spLocks noChangeArrowheads="1"/>
          </p:cNvSpPr>
          <p:nvPr/>
        </p:nvSpPr>
        <p:spPr bwMode="auto">
          <a:xfrm>
            <a:off x="5553075" y="2713038"/>
            <a:ext cx="3176588" cy="3173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0" name="Rectangle 220"/>
          <p:cNvSpPr>
            <a:spLocks noChangeArrowheads="1"/>
          </p:cNvSpPr>
          <p:nvPr/>
        </p:nvSpPr>
        <p:spPr bwMode="auto">
          <a:xfrm>
            <a:off x="5553075" y="2713038"/>
            <a:ext cx="3176588" cy="3173412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1" name="Line 221"/>
          <p:cNvSpPr>
            <a:spLocks noChangeShapeType="1"/>
          </p:cNvSpPr>
          <p:nvPr/>
        </p:nvSpPr>
        <p:spPr bwMode="auto">
          <a:xfrm>
            <a:off x="5553075" y="2713038"/>
            <a:ext cx="317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2" name="Line 222"/>
          <p:cNvSpPr>
            <a:spLocks noChangeShapeType="1"/>
          </p:cNvSpPr>
          <p:nvPr/>
        </p:nvSpPr>
        <p:spPr bwMode="auto">
          <a:xfrm>
            <a:off x="5553075" y="5886450"/>
            <a:ext cx="3176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3" name="Line 223"/>
          <p:cNvSpPr>
            <a:spLocks noChangeShapeType="1"/>
          </p:cNvSpPr>
          <p:nvPr/>
        </p:nvSpPr>
        <p:spPr bwMode="auto">
          <a:xfrm flipV="1">
            <a:off x="8729663" y="2713038"/>
            <a:ext cx="1587" cy="31734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4" name="Line 224"/>
          <p:cNvSpPr>
            <a:spLocks noChangeShapeType="1"/>
          </p:cNvSpPr>
          <p:nvPr/>
        </p:nvSpPr>
        <p:spPr bwMode="auto">
          <a:xfrm flipV="1">
            <a:off x="5553075" y="2713038"/>
            <a:ext cx="1588" cy="31734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5" name="Line 225"/>
          <p:cNvSpPr>
            <a:spLocks noChangeShapeType="1"/>
          </p:cNvSpPr>
          <p:nvPr/>
        </p:nvSpPr>
        <p:spPr bwMode="auto">
          <a:xfrm>
            <a:off x="5553075" y="5886450"/>
            <a:ext cx="3176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6" name="Line 226"/>
          <p:cNvSpPr>
            <a:spLocks noChangeShapeType="1"/>
          </p:cNvSpPr>
          <p:nvPr/>
        </p:nvSpPr>
        <p:spPr bwMode="auto">
          <a:xfrm flipV="1">
            <a:off x="5553075" y="2713038"/>
            <a:ext cx="1588" cy="31734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7" name="Line 227"/>
          <p:cNvSpPr>
            <a:spLocks noChangeShapeType="1"/>
          </p:cNvSpPr>
          <p:nvPr/>
        </p:nvSpPr>
        <p:spPr bwMode="auto">
          <a:xfrm>
            <a:off x="5553075" y="2713038"/>
            <a:ext cx="317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8" name="Line 228"/>
          <p:cNvSpPr>
            <a:spLocks noChangeShapeType="1"/>
          </p:cNvSpPr>
          <p:nvPr/>
        </p:nvSpPr>
        <p:spPr bwMode="auto">
          <a:xfrm>
            <a:off x="5553075" y="5886450"/>
            <a:ext cx="3176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89" name="Line 229"/>
          <p:cNvSpPr>
            <a:spLocks noChangeShapeType="1"/>
          </p:cNvSpPr>
          <p:nvPr/>
        </p:nvSpPr>
        <p:spPr bwMode="auto">
          <a:xfrm flipV="1">
            <a:off x="8729663" y="2713038"/>
            <a:ext cx="1587" cy="31734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0" name="Line 230"/>
          <p:cNvSpPr>
            <a:spLocks noChangeShapeType="1"/>
          </p:cNvSpPr>
          <p:nvPr/>
        </p:nvSpPr>
        <p:spPr bwMode="auto">
          <a:xfrm flipV="1">
            <a:off x="5553075" y="2713038"/>
            <a:ext cx="1588" cy="31734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1" name="Rectangle 231"/>
          <p:cNvSpPr>
            <a:spLocks noChangeArrowheads="1"/>
          </p:cNvSpPr>
          <p:nvPr/>
        </p:nvSpPr>
        <p:spPr bwMode="auto">
          <a:xfrm>
            <a:off x="5967413" y="5886450"/>
            <a:ext cx="63500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2" name="Rectangle 232"/>
          <p:cNvSpPr>
            <a:spLocks noChangeArrowheads="1"/>
          </p:cNvSpPr>
          <p:nvPr/>
        </p:nvSpPr>
        <p:spPr bwMode="auto">
          <a:xfrm>
            <a:off x="6205538" y="4976813"/>
            <a:ext cx="74612" cy="9096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3" name="Rectangle 233"/>
          <p:cNvSpPr>
            <a:spLocks noChangeArrowheads="1"/>
          </p:cNvSpPr>
          <p:nvPr/>
        </p:nvSpPr>
        <p:spPr bwMode="auto">
          <a:xfrm>
            <a:off x="6205538" y="4976813"/>
            <a:ext cx="74612" cy="909637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4" name="Rectangle 234"/>
          <p:cNvSpPr>
            <a:spLocks noChangeArrowheads="1"/>
          </p:cNvSpPr>
          <p:nvPr/>
        </p:nvSpPr>
        <p:spPr bwMode="auto">
          <a:xfrm>
            <a:off x="6454775" y="4162425"/>
            <a:ext cx="66675" cy="1724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5" name="Rectangle 235"/>
          <p:cNvSpPr>
            <a:spLocks noChangeArrowheads="1"/>
          </p:cNvSpPr>
          <p:nvPr/>
        </p:nvSpPr>
        <p:spPr bwMode="auto">
          <a:xfrm>
            <a:off x="6454775" y="4162425"/>
            <a:ext cx="66675" cy="1724025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6" name="Rectangle 236"/>
          <p:cNvSpPr>
            <a:spLocks noChangeArrowheads="1"/>
          </p:cNvSpPr>
          <p:nvPr/>
        </p:nvSpPr>
        <p:spPr bwMode="auto">
          <a:xfrm>
            <a:off x="6694488" y="3070225"/>
            <a:ext cx="76200" cy="28162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7" name="Rectangle 237"/>
          <p:cNvSpPr>
            <a:spLocks noChangeArrowheads="1"/>
          </p:cNvSpPr>
          <p:nvPr/>
        </p:nvSpPr>
        <p:spPr bwMode="auto">
          <a:xfrm>
            <a:off x="6694488" y="3070225"/>
            <a:ext cx="76200" cy="2816225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8" name="Rectangle 238"/>
          <p:cNvSpPr>
            <a:spLocks noChangeArrowheads="1"/>
          </p:cNvSpPr>
          <p:nvPr/>
        </p:nvSpPr>
        <p:spPr bwMode="auto">
          <a:xfrm>
            <a:off x="6943725" y="3348038"/>
            <a:ext cx="66675" cy="25384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99" name="Rectangle 239"/>
          <p:cNvSpPr>
            <a:spLocks noChangeArrowheads="1"/>
          </p:cNvSpPr>
          <p:nvPr/>
        </p:nvSpPr>
        <p:spPr bwMode="auto">
          <a:xfrm>
            <a:off x="6943725" y="3348038"/>
            <a:ext cx="66675" cy="2538412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0" name="Rectangle 240"/>
          <p:cNvSpPr>
            <a:spLocks noChangeArrowheads="1"/>
          </p:cNvSpPr>
          <p:nvPr/>
        </p:nvSpPr>
        <p:spPr bwMode="auto">
          <a:xfrm>
            <a:off x="7185025" y="5059363"/>
            <a:ext cx="74613" cy="8270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1" name="Rectangle 241"/>
          <p:cNvSpPr>
            <a:spLocks noChangeArrowheads="1"/>
          </p:cNvSpPr>
          <p:nvPr/>
        </p:nvSpPr>
        <p:spPr bwMode="auto">
          <a:xfrm>
            <a:off x="7185025" y="5059363"/>
            <a:ext cx="74613" cy="827087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2" name="Rectangle 242"/>
          <p:cNvSpPr>
            <a:spLocks noChangeArrowheads="1"/>
          </p:cNvSpPr>
          <p:nvPr/>
        </p:nvSpPr>
        <p:spPr bwMode="auto">
          <a:xfrm>
            <a:off x="7434263" y="5611813"/>
            <a:ext cx="66675" cy="2746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3" name="Rectangle 243"/>
          <p:cNvSpPr>
            <a:spLocks noChangeArrowheads="1"/>
          </p:cNvSpPr>
          <p:nvPr/>
        </p:nvSpPr>
        <p:spPr bwMode="auto">
          <a:xfrm>
            <a:off x="7434263" y="5611813"/>
            <a:ext cx="66675" cy="274637"/>
          </a:xfrm>
          <a:prstGeom prst="rect">
            <a:avLst/>
          </a:prstGeom>
          <a:solidFill>
            <a:srgbClr val="0000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4" name="Rectangle 244"/>
          <p:cNvSpPr>
            <a:spLocks noChangeArrowheads="1"/>
          </p:cNvSpPr>
          <p:nvPr/>
        </p:nvSpPr>
        <p:spPr bwMode="auto">
          <a:xfrm>
            <a:off x="7673975" y="5886450"/>
            <a:ext cx="76200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5" name="Rectangle 245"/>
          <p:cNvSpPr>
            <a:spLocks noChangeArrowheads="1"/>
          </p:cNvSpPr>
          <p:nvPr/>
        </p:nvSpPr>
        <p:spPr bwMode="auto">
          <a:xfrm>
            <a:off x="7923213" y="5886450"/>
            <a:ext cx="65087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6" name="Rectangle 246"/>
          <p:cNvSpPr>
            <a:spLocks noChangeArrowheads="1"/>
          </p:cNvSpPr>
          <p:nvPr/>
        </p:nvSpPr>
        <p:spPr bwMode="auto">
          <a:xfrm>
            <a:off x="8164513" y="5886450"/>
            <a:ext cx="74612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7" name="Rectangle 247"/>
          <p:cNvSpPr>
            <a:spLocks noChangeArrowheads="1"/>
          </p:cNvSpPr>
          <p:nvPr/>
        </p:nvSpPr>
        <p:spPr bwMode="auto">
          <a:xfrm>
            <a:off x="6030913" y="5886450"/>
            <a:ext cx="76200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8" name="Rectangle 248"/>
          <p:cNvSpPr>
            <a:spLocks noChangeArrowheads="1"/>
          </p:cNvSpPr>
          <p:nvPr/>
        </p:nvSpPr>
        <p:spPr bwMode="auto">
          <a:xfrm>
            <a:off x="6280150" y="5886450"/>
            <a:ext cx="66675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09" name="Rectangle 249"/>
          <p:cNvSpPr>
            <a:spLocks noChangeArrowheads="1"/>
          </p:cNvSpPr>
          <p:nvPr/>
        </p:nvSpPr>
        <p:spPr bwMode="auto">
          <a:xfrm>
            <a:off x="6521450" y="5886450"/>
            <a:ext cx="74613" cy="3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0" name="Rectangle 250"/>
          <p:cNvSpPr>
            <a:spLocks noChangeArrowheads="1"/>
          </p:cNvSpPr>
          <p:nvPr/>
        </p:nvSpPr>
        <p:spPr bwMode="auto">
          <a:xfrm>
            <a:off x="6770688" y="5611813"/>
            <a:ext cx="65087" cy="274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1" name="Rectangle 251"/>
          <p:cNvSpPr>
            <a:spLocks noChangeArrowheads="1"/>
          </p:cNvSpPr>
          <p:nvPr/>
        </p:nvSpPr>
        <p:spPr bwMode="auto">
          <a:xfrm>
            <a:off x="6770688" y="5611813"/>
            <a:ext cx="65087" cy="274637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2" name="Rectangle 252"/>
          <p:cNvSpPr>
            <a:spLocks noChangeArrowheads="1"/>
          </p:cNvSpPr>
          <p:nvPr/>
        </p:nvSpPr>
        <p:spPr bwMode="auto">
          <a:xfrm>
            <a:off x="7010400" y="4699000"/>
            <a:ext cx="76200" cy="1187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3" name="Rectangle 253"/>
          <p:cNvSpPr>
            <a:spLocks noChangeArrowheads="1"/>
          </p:cNvSpPr>
          <p:nvPr/>
        </p:nvSpPr>
        <p:spPr bwMode="auto">
          <a:xfrm>
            <a:off x="7010400" y="4699000"/>
            <a:ext cx="76200" cy="1187450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4" name="Rectangle 254"/>
          <p:cNvSpPr>
            <a:spLocks noChangeArrowheads="1"/>
          </p:cNvSpPr>
          <p:nvPr/>
        </p:nvSpPr>
        <p:spPr bwMode="auto">
          <a:xfrm>
            <a:off x="7259638" y="3154363"/>
            <a:ext cx="66675" cy="27320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5" name="Rectangle 255"/>
          <p:cNvSpPr>
            <a:spLocks noChangeArrowheads="1"/>
          </p:cNvSpPr>
          <p:nvPr/>
        </p:nvSpPr>
        <p:spPr bwMode="auto">
          <a:xfrm>
            <a:off x="7259638" y="3154363"/>
            <a:ext cx="66675" cy="2732087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6" name="Rectangle 256"/>
          <p:cNvSpPr>
            <a:spLocks noChangeArrowheads="1"/>
          </p:cNvSpPr>
          <p:nvPr/>
        </p:nvSpPr>
        <p:spPr bwMode="auto">
          <a:xfrm>
            <a:off x="7500938" y="3249613"/>
            <a:ext cx="74612" cy="26368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7" name="Rectangle 257"/>
          <p:cNvSpPr>
            <a:spLocks noChangeArrowheads="1"/>
          </p:cNvSpPr>
          <p:nvPr/>
        </p:nvSpPr>
        <p:spPr bwMode="auto">
          <a:xfrm>
            <a:off x="7500938" y="3249613"/>
            <a:ext cx="74612" cy="2636837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8" name="Rectangle 258"/>
          <p:cNvSpPr>
            <a:spLocks noChangeArrowheads="1"/>
          </p:cNvSpPr>
          <p:nvPr/>
        </p:nvSpPr>
        <p:spPr bwMode="auto">
          <a:xfrm>
            <a:off x="7750175" y="4341813"/>
            <a:ext cx="63500" cy="1544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19" name="Rectangle 259"/>
          <p:cNvSpPr>
            <a:spLocks noChangeArrowheads="1"/>
          </p:cNvSpPr>
          <p:nvPr/>
        </p:nvSpPr>
        <p:spPr bwMode="auto">
          <a:xfrm>
            <a:off x="7750175" y="4341813"/>
            <a:ext cx="63500" cy="1544637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0" name="Rectangle 260"/>
          <p:cNvSpPr>
            <a:spLocks noChangeArrowheads="1"/>
          </p:cNvSpPr>
          <p:nvPr/>
        </p:nvSpPr>
        <p:spPr bwMode="auto">
          <a:xfrm>
            <a:off x="7988300" y="5251450"/>
            <a:ext cx="77788" cy="635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1" name="Rectangle 261"/>
          <p:cNvSpPr>
            <a:spLocks noChangeArrowheads="1"/>
          </p:cNvSpPr>
          <p:nvPr/>
        </p:nvSpPr>
        <p:spPr bwMode="auto">
          <a:xfrm>
            <a:off x="7988300" y="5251450"/>
            <a:ext cx="77788" cy="635000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2" name="Rectangle 262"/>
          <p:cNvSpPr>
            <a:spLocks noChangeArrowheads="1"/>
          </p:cNvSpPr>
          <p:nvPr/>
        </p:nvSpPr>
        <p:spPr bwMode="auto">
          <a:xfrm>
            <a:off x="8239125" y="5791200"/>
            <a:ext cx="65088" cy="952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3" name="Rectangle 263"/>
          <p:cNvSpPr>
            <a:spLocks noChangeArrowheads="1"/>
          </p:cNvSpPr>
          <p:nvPr/>
        </p:nvSpPr>
        <p:spPr bwMode="auto">
          <a:xfrm>
            <a:off x="8239125" y="5791200"/>
            <a:ext cx="65088" cy="95250"/>
          </a:xfrm>
          <a:prstGeom prst="rect">
            <a:avLst/>
          </a:prstGeom>
          <a:solidFill>
            <a:srgbClr val="FF0000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524" name="Text Box 264"/>
          <p:cNvSpPr txBox="1">
            <a:spLocks noChangeArrowheads="1"/>
          </p:cNvSpPr>
          <p:nvPr/>
        </p:nvSpPr>
        <p:spPr bwMode="auto">
          <a:xfrm>
            <a:off x="6380163" y="1657350"/>
            <a:ext cx="887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5" name="Text Box 265"/>
          <p:cNvSpPr txBox="1">
            <a:spLocks noChangeArrowheads="1"/>
          </p:cNvSpPr>
          <p:nvPr/>
        </p:nvSpPr>
        <p:spPr bwMode="auto">
          <a:xfrm>
            <a:off x="7080250" y="165735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26" name="Text Box 266"/>
          <p:cNvSpPr txBox="1">
            <a:spLocks noChangeArrowheads="1"/>
          </p:cNvSpPr>
          <p:nvPr/>
        </p:nvSpPr>
        <p:spPr bwMode="auto">
          <a:xfrm>
            <a:off x="6278563" y="5897563"/>
            <a:ext cx="8874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27" name="Text Box 267"/>
          <p:cNvSpPr txBox="1">
            <a:spLocks noChangeArrowheads="1"/>
          </p:cNvSpPr>
          <p:nvPr/>
        </p:nvSpPr>
        <p:spPr bwMode="auto">
          <a:xfrm>
            <a:off x="7199313" y="5916613"/>
            <a:ext cx="887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28" name="Line 268"/>
          <p:cNvSpPr>
            <a:spLocks noChangeShapeType="1"/>
          </p:cNvSpPr>
          <p:nvPr/>
        </p:nvSpPr>
        <p:spPr bwMode="auto">
          <a:xfrm>
            <a:off x="7234238" y="6007100"/>
            <a:ext cx="8016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9" name="Line 269"/>
          <p:cNvSpPr>
            <a:spLocks noChangeShapeType="1"/>
          </p:cNvSpPr>
          <p:nvPr/>
        </p:nvSpPr>
        <p:spPr bwMode="auto">
          <a:xfrm>
            <a:off x="6296025" y="6007100"/>
            <a:ext cx="8016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0" name="Line 270"/>
          <p:cNvSpPr>
            <a:spLocks noChangeShapeType="1"/>
          </p:cNvSpPr>
          <p:nvPr/>
        </p:nvSpPr>
        <p:spPr bwMode="auto">
          <a:xfrm>
            <a:off x="6738938" y="2257425"/>
            <a:ext cx="1587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31" name="Line 271"/>
          <p:cNvSpPr>
            <a:spLocks noChangeShapeType="1"/>
          </p:cNvSpPr>
          <p:nvPr/>
        </p:nvSpPr>
        <p:spPr bwMode="auto">
          <a:xfrm>
            <a:off x="6756400" y="2566988"/>
            <a:ext cx="6477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32" name="Line 272"/>
          <p:cNvSpPr>
            <a:spLocks noChangeShapeType="1"/>
          </p:cNvSpPr>
          <p:nvPr/>
        </p:nvSpPr>
        <p:spPr bwMode="auto">
          <a:xfrm>
            <a:off x="7388225" y="2257425"/>
            <a:ext cx="1588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33" name="Text Box 286"/>
          <p:cNvSpPr txBox="1">
            <a:spLocks noChangeArrowheads="1"/>
          </p:cNvSpPr>
          <p:nvPr/>
        </p:nvSpPr>
        <p:spPr bwMode="auto">
          <a:xfrm>
            <a:off x="6248400" y="61722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Classifier’s Score</a:t>
            </a:r>
            <a:endParaRPr lang="en-US" baseline="-25000" dirty="0"/>
          </a:p>
        </p:txBody>
      </p:sp>
      <p:grpSp>
        <p:nvGrpSpPr>
          <p:cNvPr id="534" name="Group 289"/>
          <p:cNvGrpSpPr>
            <a:grpSpLocks/>
          </p:cNvGrpSpPr>
          <p:nvPr/>
        </p:nvGrpSpPr>
        <p:grpSpPr bwMode="auto">
          <a:xfrm>
            <a:off x="228600" y="1371600"/>
            <a:ext cx="5181600" cy="5029200"/>
            <a:chOff x="0" y="816"/>
            <a:chExt cx="3264" cy="3168"/>
          </a:xfrm>
        </p:grpSpPr>
        <p:sp>
          <p:nvSpPr>
            <p:cNvPr id="535" name="Text Box 274"/>
            <p:cNvSpPr txBox="1">
              <a:spLocks noChangeArrowheads="1"/>
            </p:cNvSpPr>
            <p:nvPr/>
          </p:nvSpPr>
          <p:spPr bwMode="auto">
            <a:xfrm>
              <a:off x="2880" y="3696"/>
              <a:ext cx="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36" name="Rectangle 276"/>
            <p:cNvSpPr>
              <a:spLocks noChangeArrowheads="1"/>
            </p:cNvSpPr>
            <p:nvPr/>
          </p:nvSpPr>
          <p:spPr bwMode="auto">
            <a:xfrm flipH="1">
              <a:off x="0" y="1056"/>
              <a:ext cx="2698" cy="26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37" name="Freeform 277"/>
            <p:cNvSpPr>
              <a:spLocks/>
            </p:cNvSpPr>
            <p:nvPr/>
          </p:nvSpPr>
          <p:spPr bwMode="auto">
            <a:xfrm flipH="1">
              <a:off x="299" y="1090"/>
              <a:ext cx="2691" cy="2003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269" y="0"/>
                </a:cxn>
                <a:cxn ang="0">
                  <a:pos x="430" y="0"/>
                </a:cxn>
                <a:cxn ang="0">
                  <a:pos x="538" y="0"/>
                </a:cxn>
                <a:cxn ang="0">
                  <a:pos x="645" y="30"/>
                </a:cxn>
                <a:cxn ang="0">
                  <a:pos x="806" y="38"/>
                </a:cxn>
                <a:cxn ang="0">
                  <a:pos x="914" y="53"/>
                </a:cxn>
                <a:cxn ang="0">
                  <a:pos x="1075" y="61"/>
                </a:cxn>
                <a:cxn ang="0">
                  <a:pos x="1236" y="69"/>
                </a:cxn>
                <a:cxn ang="0">
                  <a:pos x="1313" y="99"/>
                </a:cxn>
                <a:cxn ang="0">
                  <a:pos x="1451" y="107"/>
                </a:cxn>
                <a:cxn ang="0">
                  <a:pos x="1612" y="115"/>
                </a:cxn>
                <a:cxn ang="0">
                  <a:pos x="1720" y="130"/>
                </a:cxn>
                <a:cxn ang="0">
                  <a:pos x="1774" y="192"/>
                </a:cxn>
                <a:cxn ang="0">
                  <a:pos x="1866" y="230"/>
                </a:cxn>
                <a:cxn ang="0">
                  <a:pos x="1935" y="307"/>
                </a:cxn>
                <a:cxn ang="0">
                  <a:pos x="2042" y="330"/>
                </a:cxn>
                <a:cxn ang="0">
                  <a:pos x="2073" y="437"/>
                </a:cxn>
                <a:cxn ang="0">
                  <a:pos x="2096" y="499"/>
                </a:cxn>
                <a:cxn ang="0">
                  <a:pos x="2150" y="552"/>
                </a:cxn>
                <a:cxn ang="0">
                  <a:pos x="2257" y="591"/>
                </a:cxn>
                <a:cxn ang="0">
                  <a:pos x="2311" y="644"/>
                </a:cxn>
                <a:cxn ang="0">
                  <a:pos x="2365" y="690"/>
                </a:cxn>
                <a:cxn ang="0">
                  <a:pos x="2526" y="706"/>
                </a:cxn>
                <a:cxn ang="0">
                  <a:pos x="2687" y="713"/>
                </a:cxn>
                <a:cxn ang="0">
                  <a:pos x="2741" y="821"/>
                </a:cxn>
                <a:cxn ang="0">
                  <a:pos x="2764" y="951"/>
                </a:cxn>
                <a:cxn ang="0">
                  <a:pos x="2787" y="1028"/>
                </a:cxn>
                <a:cxn ang="0">
                  <a:pos x="2848" y="1051"/>
                </a:cxn>
                <a:cxn ang="0">
                  <a:pos x="2917" y="1105"/>
                </a:cxn>
                <a:cxn ang="0">
                  <a:pos x="2941" y="1182"/>
                </a:cxn>
                <a:cxn ang="0">
                  <a:pos x="2956" y="1228"/>
                </a:cxn>
                <a:cxn ang="0">
                  <a:pos x="3010" y="1305"/>
                </a:cxn>
                <a:cxn ang="0">
                  <a:pos x="3048" y="1358"/>
                </a:cxn>
                <a:cxn ang="0">
                  <a:pos x="3071" y="1435"/>
                </a:cxn>
                <a:cxn ang="0">
                  <a:pos x="3094" y="1512"/>
                </a:cxn>
                <a:cxn ang="0">
                  <a:pos x="3148" y="1566"/>
                </a:cxn>
                <a:cxn ang="0">
                  <a:pos x="3186" y="1619"/>
                </a:cxn>
                <a:cxn ang="0">
                  <a:pos x="3209" y="1696"/>
                </a:cxn>
                <a:cxn ang="0">
                  <a:pos x="3225" y="1773"/>
                </a:cxn>
                <a:cxn ang="0">
                  <a:pos x="3263" y="1903"/>
                </a:cxn>
                <a:cxn ang="0">
                  <a:pos x="3309" y="1949"/>
                </a:cxn>
              </a:cxnLst>
              <a:rect l="0" t="0" r="r" b="b"/>
              <a:pathLst>
                <a:path w="3324" h="2003">
                  <a:moveTo>
                    <a:pt x="0" y="0"/>
                  </a:moveTo>
                  <a:lnTo>
                    <a:pt x="54" y="0"/>
                  </a:lnTo>
                  <a:lnTo>
                    <a:pt x="108" y="0"/>
                  </a:lnTo>
                  <a:lnTo>
                    <a:pt x="162" y="0"/>
                  </a:lnTo>
                  <a:lnTo>
                    <a:pt x="215" y="0"/>
                  </a:lnTo>
                  <a:lnTo>
                    <a:pt x="269" y="0"/>
                  </a:lnTo>
                  <a:lnTo>
                    <a:pt x="323" y="0"/>
                  </a:lnTo>
                  <a:lnTo>
                    <a:pt x="377" y="0"/>
                  </a:lnTo>
                  <a:lnTo>
                    <a:pt x="430" y="0"/>
                  </a:lnTo>
                  <a:lnTo>
                    <a:pt x="484" y="0"/>
                  </a:lnTo>
                  <a:lnTo>
                    <a:pt x="530" y="0"/>
                  </a:lnTo>
                  <a:lnTo>
                    <a:pt x="538" y="0"/>
                  </a:lnTo>
                  <a:lnTo>
                    <a:pt x="591" y="0"/>
                  </a:lnTo>
                  <a:lnTo>
                    <a:pt x="607" y="23"/>
                  </a:lnTo>
                  <a:lnTo>
                    <a:pt x="645" y="30"/>
                  </a:lnTo>
                  <a:lnTo>
                    <a:pt x="699" y="30"/>
                  </a:lnTo>
                  <a:lnTo>
                    <a:pt x="753" y="38"/>
                  </a:lnTo>
                  <a:lnTo>
                    <a:pt x="806" y="38"/>
                  </a:lnTo>
                  <a:lnTo>
                    <a:pt x="860" y="38"/>
                  </a:lnTo>
                  <a:lnTo>
                    <a:pt x="891" y="46"/>
                  </a:lnTo>
                  <a:lnTo>
                    <a:pt x="914" y="53"/>
                  </a:lnTo>
                  <a:lnTo>
                    <a:pt x="968" y="53"/>
                  </a:lnTo>
                  <a:lnTo>
                    <a:pt x="1014" y="53"/>
                  </a:lnTo>
                  <a:lnTo>
                    <a:pt x="1075" y="61"/>
                  </a:lnTo>
                  <a:lnTo>
                    <a:pt x="1129" y="61"/>
                  </a:lnTo>
                  <a:lnTo>
                    <a:pt x="1175" y="61"/>
                  </a:lnTo>
                  <a:lnTo>
                    <a:pt x="1236" y="69"/>
                  </a:lnTo>
                  <a:lnTo>
                    <a:pt x="1290" y="69"/>
                  </a:lnTo>
                  <a:lnTo>
                    <a:pt x="1305" y="76"/>
                  </a:lnTo>
                  <a:lnTo>
                    <a:pt x="1313" y="99"/>
                  </a:lnTo>
                  <a:lnTo>
                    <a:pt x="1344" y="107"/>
                  </a:lnTo>
                  <a:lnTo>
                    <a:pt x="1390" y="107"/>
                  </a:lnTo>
                  <a:lnTo>
                    <a:pt x="1451" y="107"/>
                  </a:lnTo>
                  <a:lnTo>
                    <a:pt x="1505" y="107"/>
                  </a:lnTo>
                  <a:lnTo>
                    <a:pt x="1559" y="115"/>
                  </a:lnTo>
                  <a:lnTo>
                    <a:pt x="1612" y="115"/>
                  </a:lnTo>
                  <a:lnTo>
                    <a:pt x="1666" y="122"/>
                  </a:lnTo>
                  <a:lnTo>
                    <a:pt x="1705" y="122"/>
                  </a:lnTo>
                  <a:lnTo>
                    <a:pt x="1720" y="130"/>
                  </a:lnTo>
                  <a:lnTo>
                    <a:pt x="1728" y="153"/>
                  </a:lnTo>
                  <a:lnTo>
                    <a:pt x="1735" y="176"/>
                  </a:lnTo>
                  <a:lnTo>
                    <a:pt x="1774" y="192"/>
                  </a:lnTo>
                  <a:lnTo>
                    <a:pt x="1827" y="192"/>
                  </a:lnTo>
                  <a:lnTo>
                    <a:pt x="1843" y="199"/>
                  </a:lnTo>
                  <a:lnTo>
                    <a:pt x="1866" y="230"/>
                  </a:lnTo>
                  <a:lnTo>
                    <a:pt x="1881" y="238"/>
                  </a:lnTo>
                  <a:lnTo>
                    <a:pt x="1935" y="253"/>
                  </a:lnTo>
                  <a:lnTo>
                    <a:pt x="1935" y="307"/>
                  </a:lnTo>
                  <a:lnTo>
                    <a:pt x="1989" y="314"/>
                  </a:lnTo>
                  <a:lnTo>
                    <a:pt x="2035" y="330"/>
                  </a:lnTo>
                  <a:lnTo>
                    <a:pt x="2042" y="330"/>
                  </a:lnTo>
                  <a:lnTo>
                    <a:pt x="2058" y="353"/>
                  </a:lnTo>
                  <a:lnTo>
                    <a:pt x="2058" y="406"/>
                  </a:lnTo>
                  <a:lnTo>
                    <a:pt x="2073" y="437"/>
                  </a:lnTo>
                  <a:lnTo>
                    <a:pt x="2081" y="460"/>
                  </a:lnTo>
                  <a:lnTo>
                    <a:pt x="2088" y="483"/>
                  </a:lnTo>
                  <a:lnTo>
                    <a:pt x="2096" y="499"/>
                  </a:lnTo>
                  <a:lnTo>
                    <a:pt x="2111" y="514"/>
                  </a:lnTo>
                  <a:lnTo>
                    <a:pt x="2119" y="537"/>
                  </a:lnTo>
                  <a:lnTo>
                    <a:pt x="2150" y="552"/>
                  </a:lnTo>
                  <a:lnTo>
                    <a:pt x="2204" y="560"/>
                  </a:lnTo>
                  <a:lnTo>
                    <a:pt x="2257" y="583"/>
                  </a:lnTo>
                  <a:lnTo>
                    <a:pt x="2257" y="591"/>
                  </a:lnTo>
                  <a:lnTo>
                    <a:pt x="2273" y="614"/>
                  </a:lnTo>
                  <a:lnTo>
                    <a:pt x="2288" y="637"/>
                  </a:lnTo>
                  <a:lnTo>
                    <a:pt x="2311" y="644"/>
                  </a:lnTo>
                  <a:lnTo>
                    <a:pt x="2342" y="667"/>
                  </a:lnTo>
                  <a:lnTo>
                    <a:pt x="2357" y="690"/>
                  </a:lnTo>
                  <a:lnTo>
                    <a:pt x="2365" y="690"/>
                  </a:lnTo>
                  <a:lnTo>
                    <a:pt x="2419" y="690"/>
                  </a:lnTo>
                  <a:lnTo>
                    <a:pt x="2472" y="698"/>
                  </a:lnTo>
                  <a:lnTo>
                    <a:pt x="2526" y="706"/>
                  </a:lnTo>
                  <a:lnTo>
                    <a:pt x="2580" y="706"/>
                  </a:lnTo>
                  <a:lnTo>
                    <a:pt x="2633" y="706"/>
                  </a:lnTo>
                  <a:lnTo>
                    <a:pt x="2687" y="713"/>
                  </a:lnTo>
                  <a:lnTo>
                    <a:pt x="2703" y="713"/>
                  </a:lnTo>
                  <a:lnTo>
                    <a:pt x="2741" y="729"/>
                  </a:lnTo>
                  <a:lnTo>
                    <a:pt x="2741" y="821"/>
                  </a:lnTo>
                  <a:lnTo>
                    <a:pt x="2749" y="844"/>
                  </a:lnTo>
                  <a:lnTo>
                    <a:pt x="2749" y="921"/>
                  </a:lnTo>
                  <a:lnTo>
                    <a:pt x="2764" y="951"/>
                  </a:lnTo>
                  <a:lnTo>
                    <a:pt x="2772" y="974"/>
                  </a:lnTo>
                  <a:lnTo>
                    <a:pt x="2779" y="997"/>
                  </a:lnTo>
                  <a:lnTo>
                    <a:pt x="2787" y="1028"/>
                  </a:lnTo>
                  <a:lnTo>
                    <a:pt x="2795" y="1028"/>
                  </a:lnTo>
                  <a:lnTo>
                    <a:pt x="2841" y="1051"/>
                  </a:lnTo>
                  <a:lnTo>
                    <a:pt x="2848" y="1051"/>
                  </a:lnTo>
                  <a:lnTo>
                    <a:pt x="2902" y="1059"/>
                  </a:lnTo>
                  <a:lnTo>
                    <a:pt x="2902" y="1074"/>
                  </a:lnTo>
                  <a:lnTo>
                    <a:pt x="2917" y="1105"/>
                  </a:lnTo>
                  <a:lnTo>
                    <a:pt x="2933" y="1128"/>
                  </a:lnTo>
                  <a:lnTo>
                    <a:pt x="2941" y="1151"/>
                  </a:lnTo>
                  <a:lnTo>
                    <a:pt x="2941" y="1182"/>
                  </a:lnTo>
                  <a:lnTo>
                    <a:pt x="2948" y="1205"/>
                  </a:lnTo>
                  <a:lnTo>
                    <a:pt x="2956" y="1205"/>
                  </a:lnTo>
                  <a:lnTo>
                    <a:pt x="2956" y="1228"/>
                  </a:lnTo>
                  <a:lnTo>
                    <a:pt x="2971" y="1258"/>
                  </a:lnTo>
                  <a:lnTo>
                    <a:pt x="2971" y="1282"/>
                  </a:lnTo>
                  <a:lnTo>
                    <a:pt x="3010" y="1305"/>
                  </a:lnTo>
                  <a:lnTo>
                    <a:pt x="3025" y="1312"/>
                  </a:lnTo>
                  <a:lnTo>
                    <a:pt x="3033" y="1335"/>
                  </a:lnTo>
                  <a:lnTo>
                    <a:pt x="3048" y="1358"/>
                  </a:lnTo>
                  <a:lnTo>
                    <a:pt x="3056" y="1389"/>
                  </a:lnTo>
                  <a:lnTo>
                    <a:pt x="3063" y="1412"/>
                  </a:lnTo>
                  <a:lnTo>
                    <a:pt x="3071" y="1435"/>
                  </a:lnTo>
                  <a:lnTo>
                    <a:pt x="3079" y="1466"/>
                  </a:lnTo>
                  <a:lnTo>
                    <a:pt x="3079" y="1489"/>
                  </a:lnTo>
                  <a:lnTo>
                    <a:pt x="3094" y="1512"/>
                  </a:lnTo>
                  <a:lnTo>
                    <a:pt x="3109" y="1542"/>
                  </a:lnTo>
                  <a:lnTo>
                    <a:pt x="3117" y="1558"/>
                  </a:lnTo>
                  <a:lnTo>
                    <a:pt x="3148" y="1566"/>
                  </a:lnTo>
                  <a:lnTo>
                    <a:pt x="3171" y="1573"/>
                  </a:lnTo>
                  <a:lnTo>
                    <a:pt x="3171" y="1589"/>
                  </a:lnTo>
                  <a:lnTo>
                    <a:pt x="3186" y="1619"/>
                  </a:lnTo>
                  <a:lnTo>
                    <a:pt x="3202" y="1642"/>
                  </a:lnTo>
                  <a:lnTo>
                    <a:pt x="3209" y="1665"/>
                  </a:lnTo>
                  <a:lnTo>
                    <a:pt x="3209" y="1696"/>
                  </a:lnTo>
                  <a:lnTo>
                    <a:pt x="3217" y="1719"/>
                  </a:lnTo>
                  <a:lnTo>
                    <a:pt x="3225" y="1727"/>
                  </a:lnTo>
                  <a:lnTo>
                    <a:pt x="3225" y="1773"/>
                  </a:lnTo>
                  <a:lnTo>
                    <a:pt x="3240" y="1796"/>
                  </a:lnTo>
                  <a:lnTo>
                    <a:pt x="3240" y="1873"/>
                  </a:lnTo>
                  <a:lnTo>
                    <a:pt x="3263" y="1903"/>
                  </a:lnTo>
                  <a:lnTo>
                    <a:pt x="3278" y="1919"/>
                  </a:lnTo>
                  <a:lnTo>
                    <a:pt x="3301" y="1926"/>
                  </a:lnTo>
                  <a:lnTo>
                    <a:pt x="3309" y="1949"/>
                  </a:lnTo>
                  <a:lnTo>
                    <a:pt x="3317" y="1980"/>
                  </a:lnTo>
                  <a:lnTo>
                    <a:pt x="3324" y="200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38" name="Rectangle 278"/>
            <p:cNvSpPr>
              <a:spLocks noChangeArrowheads="1"/>
            </p:cNvSpPr>
            <p:nvPr/>
          </p:nvSpPr>
          <p:spPr bwMode="auto">
            <a:xfrm flipH="1">
              <a:off x="1008" y="3744"/>
              <a:ext cx="126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Helvetica" pitchFamily="34" charset="0"/>
                </a:rPr>
                <a:t>FPR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539" name="Rectangle 279"/>
            <p:cNvSpPr>
              <a:spLocks noChangeArrowheads="1"/>
            </p:cNvSpPr>
            <p:nvPr/>
          </p:nvSpPr>
          <p:spPr bwMode="auto">
            <a:xfrm rot="16200000">
              <a:off x="-533" y="2145"/>
              <a:ext cx="12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Helvetica" pitchFamily="34" charset="0"/>
                </a:rPr>
                <a:t>TPR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40" name="Freeform 280" descr="Wide upward diagonal"/>
            <p:cNvSpPr>
              <a:spLocks/>
            </p:cNvSpPr>
            <p:nvPr/>
          </p:nvSpPr>
          <p:spPr bwMode="auto">
            <a:xfrm flipH="1">
              <a:off x="288" y="1056"/>
              <a:ext cx="2702" cy="264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2648"/>
                </a:cxn>
                <a:cxn ang="0">
                  <a:pos x="3336" y="2648"/>
                </a:cxn>
                <a:cxn ang="0">
                  <a:pos x="3320" y="2024"/>
                </a:cxn>
                <a:cxn ang="0">
                  <a:pos x="3288" y="1944"/>
                </a:cxn>
                <a:cxn ang="0">
                  <a:pos x="3248" y="1880"/>
                </a:cxn>
                <a:cxn ang="0">
                  <a:pos x="3248" y="1800"/>
                </a:cxn>
                <a:cxn ang="0">
                  <a:pos x="3216" y="1712"/>
                </a:cxn>
                <a:cxn ang="0">
                  <a:pos x="3200" y="1632"/>
                </a:cxn>
                <a:cxn ang="0">
                  <a:pos x="3160" y="1584"/>
                </a:cxn>
                <a:cxn ang="0">
                  <a:pos x="3120" y="1560"/>
                </a:cxn>
                <a:cxn ang="0">
                  <a:pos x="3072" y="1512"/>
                </a:cxn>
                <a:cxn ang="0">
                  <a:pos x="3040" y="1416"/>
                </a:cxn>
                <a:cxn ang="0">
                  <a:pos x="2992" y="1304"/>
                </a:cxn>
                <a:cxn ang="0">
                  <a:pos x="2928" y="1184"/>
                </a:cxn>
                <a:cxn ang="0">
                  <a:pos x="2904" y="1072"/>
                </a:cxn>
                <a:cxn ang="0">
                  <a:pos x="2856" y="1080"/>
                </a:cxn>
                <a:cxn ang="0">
                  <a:pos x="2792" y="1048"/>
                </a:cxn>
                <a:cxn ang="0">
                  <a:pos x="2760" y="952"/>
                </a:cxn>
                <a:cxn ang="0">
                  <a:pos x="2752" y="840"/>
                </a:cxn>
                <a:cxn ang="0">
                  <a:pos x="2736" y="720"/>
                </a:cxn>
                <a:cxn ang="0">
                  <a:pos x="2656" y="728"/>
                </a:cxn>
                <a:cxn ang="0">
                  <a:pos x="2528" y="728"/>
                </a:cxn>
                <a:cxn ang="0">
                  <a:pos x="2432" y="712"/>
                </a:cxn>
                <a:cxn ang="0">
                  <a:pos x="2360" y="696"/>
                </a:cxn>
                <a:cxn ang="0">
                  <a:pos x="2208" y="576"/>
                </a:cxn>
                <a:cxn ang="0">
                  <a:pos x="2152" y="560"/>
                </a:cxn>
                <a:cxn ang="0">
                  <a:pos x="2104" y="536"/>
                </a:cxn>
                <a:cxn ang="0">
                  <a:pos x="2088" y="456"/>
                </a:cxn>
                <a:cxn ang="0">
                  <a:pos x="2048" y="360"/>
                </a:cxn>
                <a:cxn ang="0">
                  <a:pos x="1992" y="320"/>
                </a:cxn>
                <a:cxn ang="0">
                  <a:pos x="1944" y="320"/>
                </a:cxn>
                <a:cxn ang="0">
                  <a:pos x="1912" y="280"/>
                </a:cxn>
                <a:cxn ang="0">
                  <a:pos x="1872" y="256"/>
                </a:cxn>
                <a:cxn ang="0">
                  <a:pos x="1848" y="208"/>
                </a:cxn>
                <a:cxn ang="0">
                  <a:pos x="1744" y="200"/>
                </a:cxn>
                <a:cxn ang="0">
                  <a:pos x="1696" y="128"/>
                </a:cxn>
                <a:cxn ang="0">
                  <a:pos x="1600" y="136"/>
                </a:cxn>
                <a:cxn ang="0">
                  <a:pos x="1408" y="128"/>
                </a:cxn>
                <a:cxn ang="0">
                  <a:pos x="1288" y="88"/>
                </a:cxn>
                <a:cxn ang="0">
                  <a:pos x="1112" y="80"/>
                </a:cxn>
                <a:cxn ang="0">
                  <a:pos x="920" y="56"/>
                </a:cxn>
                <a:cxn ang="0">
                  <a:pos x="816" y="56"/>
                </a:cxn>
                <a:cxn ang="0">
                  <a:pos x="704" y="64"/>
                </a:cxn>
                <a:cxn ang="0">
                  <a:pos x="608" y="48"/>
                </a:cxn>
                <a:cxn ang="0">
                  <a:pos x="592" y="0"/>
                </a:cxn>
                <a:cxn ang="0">
                  <a:pos x="0" y="8"/>
                </a:cxn>
              </a:cxnLst>
              <a:rect l="0" t="0" r="r" b="b"/>
              <a:pathLst>
                <a:path w="3336" h="2648">
                  <a:moveTo>
                    <a:pt x="0" y="8"/>
                  </a:moveTo>
                  <a:lnTo>
                    <a:pt x="8" y="2648"/>
                  </a:lnTo>
                  <a:lnTo>
                    <a:pt x="3336" y="2648"/>
                  </a:lnTo>
                  <a:lnTo>
                    <a:pt x="3320" y="2024"/>
                  </a:lnTo>
                  <a:lnTo>
                    <a:pt x="3288" y="1944"/>
                  </a:lnTo>
                  <a:lnTo>
                    <a:pt x="3248" y="1880"/>
                  </a:lnTo>
                  <a:lnTo>
                    <a:pt x="3248" y="1800"/>
                  </a:lnTo>
                  <a:lnTo>
                    <a:pt x="3216" y="1712"/>
                  </a:lnTo>
                  <a:lnTo>
                    <a:pt x="3200" y="1632"/>
                  </a:lnTo>
                  <a:lnTo>
                    <a:pt x="3160" y="1584"/>
                  </a:lnTo>
                  <a:lnTo>
                    <a:pt x="3120" y="1560"/>
                  </a:lnTo>
                  <a:lnTo>
                    <a:pt x="3072" y="1512"/>
                  </a:lnTo>
                  <a:lnTo>
                    <a:pt x="3040" y="1416"/>
                  </a:lnTo>
                  <a:lnTo>
                    <a:pt x="2992" y="1304"/>
                  </a:lnTo>
                  <a:lnTo>
                    <a:pt x="2928" y="1184"/>
                  </a:lnTo>
                  <a:lnTo>
                    <a:pt x="2904" y="1072"/>
                  </a:lnTo>
                  <a:lnTo>
                    <a:pt x="2856" y="1080"/>
                  </a:lnTo>
                  <a:lnTo>
                    <a:pt x="2792" y="1048"/>
                  </a:lnTo>
                  <a:lnTo>
                    <a:pt x="2760" y="952"/>
                  </a:lnTo>
                  <a:lnTo>
                    <a:pt x="2752" y="840"/>
                  </a:lnTo>
                  <a:lnTo>
                    <a:pt x="2736" y="720"/>
                  </a:lnTo>
                  <a:lnTo>
                    <a:pt x="2656" y="728"/>
                  </a:lnTo>
                  <a:lnTo>
                    <a:pt x="2528" y="728"/>
                  </a:lnTo>
                  <a:lnTo>
                    <a:pt x="2432" y="712"/>
                  </a:lnTo>
                  <a:lnTo>
                    <a:pt x="2360" y="696"/>
                  </a:lnTo>
                  <a:lnTo>
                    <a:pt x="2208" y="576"/>
                  </a:lnTo>
                  <a:lnTo>
                    <a:pt x="2152" y="560"/>
                  </a:lnTo>
                  <a:lnTo>
                    <a:pt x="2104" y="536"/>
                  </a:lnTo>
                  <a:lnTo>
                    <a:pt x="2088" y="456"/>
                  </a:lnTo>
                  <a:lnTo>
                    <a:pt x="2048" y="360"/>
                  </a:lnTo>
                  <a:lnTo>
                    <a:pt x="1992" y="320"/>
                  </a:lnTo>
                  <a:lnTo>
                    <a:pt x="1944" y="320"/>
                  </a:lnTo>
                  <a:lnTo>
                    <a:pt x="1912" y="280"/>
                  </a:lnTo>
                  <a:lnTo>
                    <a:pt x="1872" y="256"/>
                  </a:lnTo>
                  <a:lnTo>
                    <a:pt x="1848" y="208"/>
                  </a:lnTo>
                  <a:lnTo>
                    <a:pt x="1744" y="200"/>
                  </a:lnTo>
                  <a:lnTo>
                    <a:pt x="1696" y="128"/>
                  </a:lnTo>
                  <a:lnTo>
                    <a:pt x="1600" y="136"/>
                  </a:lnTo>
                  <a:lnTo>
                    <a:pt x="1408" y="128"/>
                  </a:lnTo>
                  <a:lnTo>
                    <a:pt x="1288" y="88"/>
                  </a:lnTo>
                  <a:lnTo>
                    <a:pt x="1112" y="80"/>
                  </a:lnTo>
                  <a:lnTo>
                    <a:pt x="920" y="56"/>
                  </a:lnTo>
                  <a:lnTo>
                    <a:pt x="816" y="56"/>
                  </a:lnTo>
                  <a:lnTo>
                    <a:pt x="704" y="64"/>
                  </a:lnTo>
                  <a:lnTo>
                    <a:pt x="608" y="48"/>
                  </a:lnTo>
                  <a:lnTo>
                    <a:pt x="592" y="0"/>
                  </a:lnTo>
                  <a:lnTo>
                    <a:pt x="0" y="8"/>
                  </a:lnTo>
                  <a:close/>
                </a:path>
              </a:pathLst>
            </a:custGeom>
            <a:pattFill prst="wdUpDiag">
              <a:fgClr>
                <a:schemeClr val="bg2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541" name="Text Box 281"/>
            <p:cNvSpPr txBox="1">
              <a:spLocks noChangeArrowheads="1"/>
            </p:cNvSpPr>
            <p:nvPr/>
          </p:nvSpPr>
          <p:spPr bwMode="auto">
            <a:xfrm flipH="1">
              <a:off x="302" y="1176"/>
              <a:ext cx="68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ROC curve</a:t>
              </a:r>
            </a:p>
          </p:txBody>
        </p:sp>
        <p:sp>
          <p:nvSpPr>
            <p:cNvPr id="542" name="Text Box 282"/>
            <p:cNvSpPr txBox="1">
              <a:spLocks noChangeArrowheads="1"/>
            </p:cNvSpPr>
            <p:nvPr/>
          </p:nvSpPr>
          <p:spPr bwMode="auto">
            <a:xfrm flipH="1">
              <a:off x="1584" y="2736"/>
              <a:ext cx="10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AUC</a:t>
              </a:r>
            </a:p>
          </p:txBody>
        </p:sp>
        <p:sp>
          <p:nvSpPr>
            <p:cNvPr id="543" name="Line 283"/>
            <p:cNvSpPr>
              <a:spLocks noChangeShapeType="1"/>
            </p:cNvSpPr>
            <p:nvPr/>
          </p:nvSpPr>
          <p:spPr bwMode="auto">
            <a:xfrm flipH="1">
              <a:off x="295" y="1064"/>
              <a:ext cx="2695" cy="265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544" name="Text Box 284"/>
            <p:cNvSpPr txBox="1">
              <a:spLocks noChangeArrowheads="1"/>
            </p:cNvSpPr>
            <p:nvPr/>
          </p:nvSpPr>
          <p:spPr bwMode="auto">
            <a:xfrm flipH="1">
              <a:off x="192" y="3696"/>
              <a:ext cx="2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545" name="Text Box 285"/>
            <p:cNvSpPr txBox="1">
              <a:spLocks noChangeArrowheads="1"/>
            </p:cNvSpPr>
            <p:nvPr/>
          </p:nvSpPr>
          <p:spPr bwMode="auto">
            <a:xfrm flipH="1">
              <a:off x="2949" y="912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46" name="Line 287"/>
            <p:cNvSpPr>
              <a:spLocks noChangeShapeType="1"/>
            </p:cNvSpPr>
            <p:nvPr/>
          </p:nvSpPr>
          <p:spPr bwMode="auto">
            <a:xfrm flipV="1">
              <a:off x="288" y="816"/>
              <a:ext cx="0" cy="28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547" name="Line 288"/>
            <p:cNvSpPr>
              <a:spLocks noChangeShapeType="1"/>
            </p:cNvSpPr>
            <p:nvPr/>
          </p:nvSpPr>
          <p:spPr bwMode="auto">
            <a:xfrm>
              <a:off x="2976" y="369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" grpId="0" animBg="1"/>
      <p:bldP spid="531" grpId="0" animBg="1"/>
      <p:bldP spid="5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vertex cover of a graph </a:t>
            </a:r>
            <a:r>
              <a:rPr lang="en-US" i="1" dirty="0" smtClean="0"/>
              <a:t>G</a:t>
            </a:r>
            <a:r>
              <a:rPr lang="en-US" dirty="0" smtClean="0"/>
              <a:t> is a set </a:t>
            </a:r>
            <a:r>
              <a:rPr lang="en-US" i="1" dirty="0" smtClean="0"/>
              <a:t>C</a:t>
            </a:r>
            <a:r>
              <a:rPr lang="en-US" dirty="0" smtClean="0"/>
              <a:t> of vertices such that each edge of </a:t>
            </a:r>
            <a:r>
              <a:rPr lang="en-US" i="1" dirty="0" smtClean="0"/>
              <a:t>G</a:t>
            </a:r>
            <a:r>
              <a:rPr lang="en-US" dirty="0" smtClean="0"/>
              <a:t> is incident to at least one vertex in </a:t>
            </a:r>
            <a:r>
              <a:rPr lang="en-US" i="1" dirty="0" smtClean="0"/>
              <a:t>C</a:t>
            </a:r>
            <a:r>
              <a:rPr lang="en-US" dirty="0" smtClean="0"/>
              <a:t>. The set </a:t>
            </a:r>
            <a:r>
              <a:rPr lang="en-US" i="1" dirty="0" smtClean="0"/>
              <a:t>C</a:t>
            </a:r>
            <a:r>
              <a:rPr lang="en-US" dirty="0" smtClean="0"/>
              <a:t> is said to </a:t>
            </a:r>
            <a:r>
              <a:rPr lang="en-US" i="1" dirty="0" smtClean="0"/>
              <a:t>cover</a:t>
            </a:r>
            <a:r>
              <a:rPr lang="en-US" dirty="0" smtClean="0"/>
              <a:t> the edges of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Finding the minimal VC is NPH, but </a:t>
            </a:r>
            <a:r>
              <a:rPr lang="en-US" dirty="0" smtClean="0"/>
              <a:t>one </a:t>
            </a:r>
            <a:r>
              <a:rPr lang="en-US" dirty="0" smtClean="0"/>
              <a:t>can find a factor-2 approximation by repeatedly taking </a:t>
            </a:r>
            <a:r>
              <a:rPr lang="en-US" i="1" dirty="0" smtClean="0"/>
              <a:t>both</a:t>
            </a:r>
            <a:r>
              <a:rPr lang="en-US" dirty="0" smtClean="0"/>
              <a:t> endpoints of an edge into the vertex cover.</a:t>
            </a:r>
            <a:endParaRPr lang="he-IL" dirty="0"/>
          </a:p>
        </p:txBody>
      </p:sp>
      <p:pic>
        <p:nvPicPr>
          <p:cNvPr id="4" name="Picture 3" descr="200px-Vertex-cover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429000"/>
            <a:ext cx="40640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Dominating Set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dominating set</a:t>
            </a:r>
            <a:r>
              <a:rPr lang="en-US" dirty="0" smtClean="0"/>
              <a:t> for a graph </a:t>
            </a:r>
            <a:r>
              <a:rPr lang="en-US" i="1" dirty="0" smtClean="0"/>
              <a:t>G</a:t>
            </a:r>
            <a:r>
              <a:rPr lang="en-US" dirty="0" smtClean="0"/>
              <a:t> = (</a:t>
            </a:r>
            <a:r>
              <a:rPr lang="en-US" i="1" dirty="0" smtClean="0"/>
              <a:t>V</a:t>
            </a:r>
            <a:r>
              <a:rPr lang="en-US" dirty="0" smtClean="0"/>
              <a:t>, </a:t>
            </a:r>
            <a:r>
              <a:rPr lang="en-US" i="1" dirty="0" smtClean="0"/>
              <a:t>E</a:t>
            </a:r>
            <a:r>
              <a:rPr lang="en-US" dirty="0" smtClean="0"/>
              <a:t>) is a subset </a:t>
            </a:r>
            <a:r>
              <a:rPr lang="en-US" i="1" dirty="0" smtClean="0"/>
              <a:t>D</a:t>
            </a:r>
            <a:r>
              <a:rPr lang="en-US" dirty="0" smtClean="0"/>
              <a:t> of </a:t>
            </a:r>
            <a:r>
              <a:rPr lang="en-US" i="1" dirty="0" smtClean="0"/>
              <a:t>V</a:t>
            </a:r>
            <a:r>
              <a:rPr lang="en-US" dirty="0" smtClean="0"/>
              <a:t> such that every vertex not in </a:t>
            </a:r>
            <a:r>
              <a:rPr lang="en-US" i="1" dirty="0" smtClean="0"/>
              <a:t>D</a:t>
            </a:r>
            <a:r>
              <a:rPr lang="en-US" dirty="0" smtClean="0"/>
              <a:t> is joined to at least one member of </a:t>
            </a:r>
            <a:r>
              <a:rPr lang="en-US" i="1" dirty="0" smtClean="0"/>
              <a:t>D</a:t>
            </a:r>
            <a:r>
              <a:rPr lang="en-US" dirty="0" smtClean="0"/>
              <a:t> by some edge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problem is also NPH, we will use the greedy heuristic.</a:t>
            </a:r>
            <a:endParaRPr lang="he-IL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7146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multivariate FS algorithm that outputs a signature of genes for each class.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want an algorithm that determines the number of genes in each signature i.e. not a ranker.</a:t>
            </a:r>
          </a:p>
          <a:p>
            <a:pPr>
              <a:buNone/>
            </a:pP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Assumption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Denote </a:t>
            </a:r>
            <a:r>
              <a:rPr lang="en-US" dirty="0" err="1" smtClean="0"/>
              <a:t>Corr</a:t>
            </a:r>
            <a:r>
              <a:rPr lang="en-US" dirty="0" smtClean="0"/>
              <a:t>(D,g1,g2) as the Pearson correlation between two gene patterns g1 and g2 in the disease D.</a:t>
            </a:r>
          </a:p>
          <a:p>
            <a:r>
              <a:rPr lang="en-US" dirty="0" smtClean="0"/>
              <a:t>If a gene g participates in a given disease’s (D) unique signature then there exists another gene g’ and the following holds:</a:t>
            </a:r>
          </a:p>
          <a:p>
            <a:pPr>
              <a:buNone/>
            </a:pPr>
            <a:r>
              <a:rPr lang="en-US" dirty="0" smtClean="0"/>
              <a:t>		a.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D,g,g</a:t>
            </a:r>
            <a:r>
              <a:rPr lang="en-US" dirty="0" smtClean="0"/>
              <a:t>’) is significantly high.</a:t>
            </a:r>
          </a:p>
          <a:p>
            <a:pPr>
              <a:buNone/>
            </a:pPr>
            <a:r>
              <a:rPr lang="en-US" dirty="0" smtClean="0"/>
              <a:t>		b. For every other class C,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C,g,g</a:t>
            </a:r>
            <a:r>
              <a:rPr lang="en-US" dirty="0" smtClean="0"/>
              <a:t>’) is   	significantly low. 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Algorithm outline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class C we create a non weighted graph G(C). Vertices are genes, we add and edge (</a:t>
            </a:r>
            <a:r>
              <a:rPr lang="en-US" dirty="0" err="1" smtClean="0"/>
              <a:t>u,v</a:t>
            </a:r>
            <a:r>
              <a:rPr lang="en-US" dirty="0" smtClean="0"/>
              <a:t>) if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C,u,v</a:t>
            </a:r>
            <a:r>
              <a:rPr lang="en-US" dirty="0" smtClean="0"/>
              <a:t>) is &gt;     and for every other class C’ </a:t>
            </a: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C’,u,v</a:t>
            </a:r>
            <a:r>
              <a:rPr lang="en-US" dirty="0" smtClean="0"/>
              <a:t>) &lt; </a:t>
            </a:r>
          </a:p>
          <a:p>
            <a:r>
              <a:rPr lang="en-US" dirty="0" smtClean="0"/>
              <a:t>The unique signature of C is the VC\DS of G(C).</a:t>
            </a:r>
          </a:p>
          <a:p>
            <a:r>
              <a:rPr lang="en-US" dirty="0" smtClean="0"/>
              <a:t>Finally unite all signatures and output the set of genes.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83100" y="3314700"/>
          <a:ext cx="177800" cy="228600"/>
        </p:xfrm>
        <a:graphic>
          <a:graphicData uri="http://schemas.openxmlformats.org/presentationml/2006/ole">
            <p:oleObj spid="_x0000_s2050" name="Equation" r:id="rId3" imgW="177480" imgH="22860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10199" y="2590800"/>
          <a:ext cx="330201" cy="457200"/>
        </p:xfrm>
        <a:graphic>
          <a:graphicData uri="http://schemas.openxmlformats.org/presentationml/2006/ole">
            <p:oleObj spid="_x0000_s2051" name="Equation" r:id="rId4" imgW="164880" imgH="22860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410200" y="3124200"/>
          <a:ext cx="381000" cy="411480"/>
        </p:xfrm>
        <a:graphic>
          <a:graphicData uri="http://schemas.openxmlformats.org/presentationml/2006/ole">
            <p:oleObj spid="_x0000_s2052" name="Equation" r:id="rId5" imgW="1774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one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case, a is 0.8 (high correlation in the cases), edges:</a:t>
            </a:r>
            <a:endParaRPr lang="he-IL" dirty="0"/>
          </a:p>
        </p:txBody>
      </p:sp>
      <p:sp>
        <p:nvSpPr>
          <p:cNvPr id="25" name="Oval 24"/>
          <p:cNvSpPr/>
          <p:nvPr/>
        </p:nvSpPr>
        <p:spPr>
          <a:xfrm>
            <a:off x="3581400" y="3657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48768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1148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35814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4419600" y="4800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4343400" y="3657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49530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2" name="Straight Connector 31"/>
          <p:cNvCxnSpPr>
            <a:stCxn id="25" idx="4"/>
            <a:endCxn id="27" idx="1"/>
          </p:cNvCxnSpPr>
          <p:nvPr/>
        </p:nvCxnSpPr>
        <p:spPr>
          <a:xfrm rot="16200000" flipH="1">
            <a:off x="3720330" y="3785370"/>
            <a:ext cx="403318" cy="45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4"/>
            <a:endCxn id="26" idx="0"/>
          </p:cNvCxnSpPr>
          <p:nvPr/>
        </p:nvCxnSpPr>
        <p:spPr>
          <a:xfrm rot="5400000">
            <a:off x="4800600" y="39243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5" idx="4"/>
            <a:endCxn id="26" idx="0"/>
          </p:cNvCxnSpPr>
          <p:nvPr/>
        </p:nvCxnSpPr>
        <p:spPr>
          <a:xfrm rot="16200000" flipH="1">
            <a:off x="4152900" y="3352800"/>
            <a:ext cx="381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>
          <a:xfrm rot="16200000" flipH="1">
            <a:off x="4000500" y="4267200"/>
            <a:ext cx="99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4"/>
            <a:endCxn id="28" idx="0"/>
          </p:cNvCxnSpPr>
          <p:nvPr/>
        </p:nvCxnSpPr>
        <p:spPr>
          <a:xfrm rot="5400000">
            <a:off x="3352800" y="41529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one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case, b is 0.2 (low correlation in the controls), edges:</a:t>
            </a:r>
            <a:endParaRPr lang="he-IL" dirty="0"/>
          </a:p>
        </p:txBody>
      </p:sp>
      <p:sp>
        <p:nvSpPr>
          <p:cNvPr id="25" name="Oval 24"/>
          <p:cNvSpPr/>
          <p:nvPr/>
        </p:nvSpPr>
        <p:spPr>
          <a:xfrm>
            <a:off x="3581400" y="3657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48768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1148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35814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Oval 28"/>
          <p:cNvSpPr/>
          <p:nvPr/>
        </p:nvSpPr>
        <p:spPr>
          <a:xfrm>
            <a:off x="4419600" y="4800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4343400" y="3657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Oval 30"/>
          <p:cNvSpPr/>
          <p:nvPr/>
        </p:nvSpPr>
        <p:spPr>
          <a:xfrm>
            <a:off x="49530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>
          <a:xfrm rot="16200000" flipH="1">
            <a:off x="4000500" y="4267200"/>
            <a:ext cx="9906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4"/>
            <a:endCxn id="28" idx="0"/>
          </p:cNvCxnSpPr>
          <p:nvPr/>
        </p:nvCxnSpPr>
        <p:spPr>
          <a:xfrm rot="5400000">
            <a:off x="3352800" y="4152900"/>
            <a:ext cx="68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one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graph.</a:t>
            </a:r>
            <a:endParaRPr lang="he-IL" dirty="0"/>
          </a:p>
        </p:txBody>
      </p:sp>
      <p:sp>
        <p:nvSpPr>
          <p:cNvPr id="15" name="Oval 14"/>
          <p:cNvSpPr/>
          <p:nvPr/>
        </p:nvSpPr>
        <p:spPr>
          <a:xfrm>
            <a:off x="4343400" y="3886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8100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46482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4572000" y="3352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5181600" y="3276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>
            <a:endCxn id="15" idx="1"/>
          </p:cNvCxnSpPr>
          <p:nvPr/>
        </p:nvCxnSpPr>
        <p:spPr>
          <a:xfrm rot="16200000" flipH="1">
            <a:off x="3948930" y="3480570"/>
            <a:ext cx="403318" cy="45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4"/>
          </p:cNvCxnSpPr>
          <p:nvPr/>
        </p:nvCxnSpPr>
        <p:spPr>
          <a:xfrm rot="5400000">
            <a:off x="5029200" y="36195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381500" y="3048000"/>
            <a:ext cx="381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810000" y="3352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/>
          <p:cNvSpPr/>
          <p:nvPr/>
        </p:nvSpPr>
        <p:spPr>
          <a:xfrm>
            <a:off x="5105400" y="3886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blood gene expression gold mine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Without cancer data sets.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than 15 different diseases.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least 4 different chip types.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than 2000 samples.</a:t>
            </a:r>
          </a:p>
          <a:p>
            <a:endParaRPr lang="en-US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371600"/>
            <a:ext cx="1828800" cy="1661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one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graph.</a:t>
            </a:r>
            <a:endParaRPr lang="he-IL" dirty="0"/>
          </a:p>
        </p:txBody>
      </p:sp>
      <p:sp>
        <p:nvSpPr>
          <p:cNvPr id="13" name="Oval 12"/>
          <p:cNvSpPr/>
          <p:nvPr/>
        </p:nvSpPr>
        <p:spPr>
          <a:xfrm>
            <a:off x="3810000" y="3352800"/>
            <a:ext cx="2286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5105400" y="3886200"/>
            <a:ext cx="2286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>
            <a:off x="4343400" y="38862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>
            <a:off x="3810000" y="41910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>
            <a:off x="4648200" y="4495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4572000" y="33528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>
            <a:off x="5181600" y="3276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Straight Connector 19"/>
          <p:cNvCxnSpPr>
            <a:stCxn id="13" idx="4"/>
            <a:endCxn id="15" idx="1"/>
          </p:cNvCxnSpPr>
          <p:nvPr/>
        </p:nvCxnSpPr>
        <p:spPr>
          <a:xfrm rot="16200000" flipH="1">
            <a:off x="3948930" y="3480570"/>
            <a:ext cx="403318" cy="45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4"/>
            <a:endCxn id="14" idx="0"/>
          </p:cNvCxnSpPr>
          <p:nvPr/>
        </p:nvCxnSpPr>
        <p:spPr>
          <a:xfrm rot="5400000">
            <a:off x="5029200" y="36195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4" idx="0"/>
          </p:cNvCxnSpPr>
          <p:nvPr/>
        </p:nvCxnSpPr>
        <p:spPr>
          <a:xfrm rot="16200000" flipH="1">
            <a:off x="4381500" y="3048000"/>
            <a:ext cx="381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parameters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constants a and b is problematic since correlation tends to decrease as the number of conditions increase.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will use non-parametric statistics procedures for setting these thresholds.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dirty="0" smtClean="0"/>
              <a:t>procedure (</a:t>
            </a:r>
            <a:r>
              <a:rPr lang="en-US" dirty="0" err="1" smtClean="0"/>
              <a:t>Tibshirani</a:t>
            </a:r>
            <a:r>
              <a:rPr lang="en-US" dirty="0" smtClean="0"/>
              <a:t> 2001)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 smtClean="0"/>
              <a:t>Input: A list of scores (correlations, t-statistic) from ‘real’ data, a list generated using a randomization process, and a FDR bound 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Output: A significance threshold, assuring a low FDR (bellow </a:t>
            </a:r>
            <a:r>
              <a:rPr lang="el-GR" dirty="0" smtClean="0"/>
              <a:t>α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For a given threshold d, the FDR estimation is: </a:t>
            </a:r>
            <a:endParaRPr lang="he-IL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438400" y="4800600"/>
          <a:ext cx="3740727" cy="914400"/>
        </p:xfrm>
        <a:graphic>
          <a:graphicData uri="http://schemas.openxmlformats.org/presentationml/2006/ole">
            <p:oleObj spid="_x0000_s26627" name="Equation" r:id="rId3" imgW="1714320" imgH="419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procedure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 smtClean="0"/>
              <a:t>For a given threshold d, the FDR is bounded by: 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27650" name="Equation" r:id="rId3" imgW="914400" imgH="198720" progId="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362200" y="2133600"/>
          <a:ext cx="3740727" cy="914400"/>
        </p:xfrm>
        <a:graphic>
          <a:graphicData uri="http://schemas.openxmlformats.org/presentationml/2006/ole">
            <p:oleObj spid="_x0000_s27651" name="Equation" r:id="rId4" imgW="1714320" imgH="419040" progId="">
              <p:embed/>
            </p:oleObj>
          </a:graphicData>
        </a:graphic>
      </p:graphicFrame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276600"/>
            <a:ext cx="42672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38800" y="3581400"/>
            <a:ext cx="2819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Choose the first threshold d’ for which the estimated FDR is bellow </a:t>
            </a:r>
            <a:r>
              <a:rPr lang="el-GR" dirty="0" smtClean="0"/>
              <a:t>α</a:t>
            </a:r>
            <a:endParaRPr lang="he-IL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467894" y="6209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parameters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We create randomized data set for every class by shuffling each gene’s values.</a:t>
            </a:r>
          </a:p>
          <a:p>
            <a:r>
              <a:rPr lang="en-US" dirty="0" smtClean="0"/>
              <a:t>We will use the SAM procedure for estimating a threshold for significant correlation for a given class.</a:t>
            </a:r>
          </a:p>
          <a:p>
            <a:r>
              <a:rPr lang="en-US" dirty="0" smtClean="0"/>
              <a:t>We will use the  2/3 order </a:t>
            </a:r>
            <a:r>
              <a:rPr lang="en-US" dirty="0" smtClean="0"/>
              <a:t>statistic </a:t>
            </a:r>
            <a:r>
              <a:rPr lang="en-US" dirty="0" smtClean="0"/>
              <a:t>of the data correlations as a non significance threshold.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Data Sets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Scherzer</a:t>
            </a:r>
            <a:r>
              <a:rPr lang="en-US" dirty="0" smtClean="0"/>
              <a:t> 2007</a:t>
            </a:r>
          </a:p>
          <a:p>
            <a:pPr lvl="1"/>
            <a:r>
              <a:rPr lang="en-US" dirty="0" smtClean="0"/>
              <a:t>3 classes:50 PD patients, 22 Healthy controls and 33 other neurodegenerative diseases patients.</a:t>
            </a:r>
          </a:p>
          <a:p>
            <a:pPr lvl="1"/>
            <a:r>
              <a:rPr lang="en-US" dirty="0" smtClean="0"/>
              <a:t>Intensity filter leaves ~14000 probes.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Chaussabel</a:t>
            </a:r>
            <a:r>
              <a:rPr lang="en-US" dirty="0" smtClean="0"/>
              <a:t> 2008 </a:t>
            </a:r>
          </a:p>
          <a:p>
            <a:pPr lvl="1"/>
            <a:r>
              <a:rPr lang="en-US" dirty="0" smtClean="0"/>
              <a:t>7 classes, different diseases without healthy controls.</a:t>
            </a:r>
          </a:p>
          <a:p>
            <a:pPr lvl="1"/>
            <a:r>
              <a:rPr lang="en-US" dirty="0" smtClean="0"/>
              <a:t>Intensity filter leaves ~9000 probes.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Results-Algorithms comparison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FS algorithms: Chi Square, Information gain.</a:t>
            </a:r>
          </a:p>
          <a:p>
            <a:r>
              <a:rPr lang="en-US" dirty="0" smtClean="0"/>
              <a:t>Multivariate FS algorithm: SVMRFE (</a:t>
            </a:r>
            <a:r>
              <a:rPr lang="en-US" dirty="0" err="1" smtClean="0"/>
              <a:t>Guyon</a:t>
            </a:r>
            <a:r>
              <a:rPr lang="en-US" dirty="0" smtClean="0"/>
              <a:t> 2002), </a:t>
            </a:r>
            <a:r>
              <a:rPr lang="en-US" dirty="0" err="1" smtClean="0"/>
              <a:t>CfsSubsetEval</a:t>
            </a:r>
            <a:r>
              <a:rPr lang="en-US" dirty="0" smtClean="0"/>
              <a:t> (Hall 1998).</a:t>
            </a:r>
          </a:p>
          <a:p>
            <a:r>
              <a:rPr lang="en-US" dirty="0" smtClean="0"/>
              <a:t>Number of selected features: 100,200,…,500.</a:t>
            </a:r>
          </a:p>
          <a:p>
            <a:r>
              <a:rPr lang="en-US" dirty="0" smtClean="0"/>
              <a:t>Classifiers: SVM and FS embedded logistic classifier.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</a:t>
            </a:r>
            <a:r>
              <a:rPr lang="en-US" dirty="0" err="1" smtClean="0"/>
              <a:t>Scherzer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438400"/>
          <a:ext cx="6248400" cy="28135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655153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R.O.C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Accuracy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Classifier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# Features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FS algorithm</a:t>
                      </a:r>
                      <a:endParaRPr lang="he-IL" dirty="0"/>
                    </a:p>
                  </a:txBody>
                  <a:tcPr/>
                </a:tc>
              </a:tr>
              <a:tr h="3795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Logistic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InfoGain</a:t>
                      </a:r>
                      <a:endParaRPr lang="he-IL" dirty="0"/>
                    </a:p>
                  </a:txBody>
                  <a:tcPr/>
                </a:tc>
              </a:tr>
              <a:tr h="3795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0.66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66.7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SVM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Chi</a:t>
                      </a:r>
                      <a:endParaRPr lang="he-IL" dirty="0"/>
                    </a:p>
                  </a:txBody>
                  <a:tcPr/>
                </a:tc>
              </a:tr>
              <a:tr h="3795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0.64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64.2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Logistic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Chi</a:t>
                      </a:r>
                      <a:endParaRPr lang="he-IL" dirty="0"/>
                    </a:p>
                  </a:txBody>
                  <a:tcPr/>
                </a:tc>
              </a:tr>
              <a:tr h="3795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0.66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SVM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InfoGain</a:t>
                      </a:r>
                      <a:endParaRPr lang="he-IL" dirty="0"/>
                    </a:p>
                  </a:txBody>
                  <a:tcPr/>
                </a:tc>
              </a:tr>
              <a:tr h="379572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0.72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67.7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Logistic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~270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1E-5</a:t>
                      </a:r>
                      <a:r>
                        <a:rPr lang="en-US" baseline="0" dirty="0" smtClean="0"/>
                        <a:t> FDR, VC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1371600"/>
            <a:ext cx="6172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5 </a:t>
            </a:r>
            <a:r>
              <a:rPr lang="en-US" dirty="0" smtClean="0"/>
              <a:t>fold CV </a:t>
            </a:r>
            <a:r>
              <a:rPr lang="en-US" dirty="0" smtClean="0"/>
              <a:t>results</a:t>
            </a:r>
          </a:p>
          <a:p>
            <a:pPr>
              <a:buFontTx/>
              <a:buChar char="-"/>
            </a:pPr>
            <a:r>
              <a:rPr lang="en-US" dirty="0" smtClean="0"/>
              <a:t> Top 4 of other algorithms</a:t>
            </a:r>
          </a:p>
          <a:p>
            <a:pPr>
              <a:buFontTx/>
              <a:buChar char="-"/>
            </a:pPr>
            <a:r>
              <a:rPr lang="en-US" dirty="0" smtClean="0"/>
              <a:t> PD vs. All others</a:t>
            </a:r>
          </a:p>
          <a:p>
            <a:pPr>
              <a:buFontTx/>
              <a:buChar char="-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</a:t>
            </a:r>
            <a:r>
              <a:rPr lang="en-US" dirty="0" err="1" smtClean="0"/>
              <a:t>Scherzer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71600"/>
            <a:ext cx="6172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5 fold </a:t>
            </a:r>
            <a:r>
              <a:rPr lang="en-US" dirty="0" smtClean="0"/>
              <a:t>CV results</a:t>
            </a:r>
          </a:p>
          <a:p>
            <a:pPr>
              <a:buFontTx/>
              <a:buChar char="-"/>
            </a:pPr>
            <a:r>
              <a:rPr lang="en-US" dirty="0" smtClean="0"/>
              <a:t> Top 4 of other algorithms</a:t>
            </a:r>
          </a:p>
          <a:p>
            <a:pPr>
              <a:buFontTx/>
              <a:buChar char="-"/>
            </a:pPr>
            <a:r>
              <a:rPr lang="en-US" dirty="0" smtClean="0"/>
              <a:t> Multi-class: PD, Ctrl and </a:t>
            </a:r>
            <a:r>
              <a:rPr lang="en-US" dirty="0" err="1" smtClean="0"/>
              <a:t>Neuro</a:t>
            </a:r>
            <a:endParaRPr lang="en-US" dirty="0" smtClean="0"/>
          </a:p>
          <a:p>
            <a:pPr>
              <a:buFontTx/>
              <a:buChar char="-"/>
            </a:pPr>
            <a:endParaRPr lang="he-I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590800"/>
          <a:ext cx="6095999" cy="3453948"/>
        </p:xfrm>
        <a:graphic>
          <a:graphicData uri="http://schemas.openxmlformats.org/drawingml/2006/table">
            <a:tbl>
              <a:tblPr rtl="1"/>
              <a:tblGrid>
                <a:gridCol w="1059462"/>
                <a:gridCol w="1048173"/>
                <a:gridCol w="1509324"/>
                <a:gridCol w="1093329"/>
                <a:gridCol w="1385711"/>
              </a:tblGrid>
              <a:tr h="59492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R.O.C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Accuracy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Classifier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# Features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FS algorithm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0.635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56.2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Logistic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200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Chi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0.65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56.2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SVM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InfoGain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0.64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45.7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Logistic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Chi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0.64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Calibri"/>
                        </a:rPr>
                        <a:t>49.5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SVM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Chi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8137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0.68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54.3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Logistic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~400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1E-6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FDR DS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3086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0.68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54.3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SVM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~400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1E-6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FDR DS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299 probes were selected by VC.</a:t>
            </a:r>
          </a:p>
          <a:p>
            <a:r>
              <a:rPr lang="en-US" dirty="0" smtClean="0"/>
              <a:t>Clustered into two groups (homogeneity 0.5, separation </a:t>
            </a:r>
            <a:r>
              <a:rPr lang="en-US" b="1" dirty="0" smtClean="0"/>
              <a:t>-0.92</a:t>
            </a:r>
            <a:r>
              <a:rPr lang="en-US" dirty="0" smtClean="0"/>
              <a:t>):</a:t>
            </a:r>
          </a:p>
          <a:p>
            <a:endParaRPr lang="he-IL" dirty="0"/>
          </a:p>
        </p:txBody>
      </p:sp>
      <p:pic>
        <p:nvPicPr>
          <p:cNvPr id="4" name="Picture 3" descr="Mean patterns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352800"/>
            <a:ext cx="895452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Biological Aspects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Most of the data sets contains expression levels of peripheral blood mononuclear cells (most of the adaptive immune system and part of the innate immune system).</a:t>
            </a:r>
          </a:p>
          <a:p>
            <a:r>
              <a:rPr lang="en-US" dirty="0" smtClean="0"/>
              <a:t>We assume that immune system cells in the circulation </a:t>
            </a:r>
            <a:r>
              <a:rPr lang="en-US" dirty="0" smtClean="0"/>
              <a:t>absorb a </a:t>
            </a:r>
            <a:r>
              <a:rPr lang="en-US" dirty="0" smtClean="0"/>
              <a:t>unique signal. </a:t>
            </a:r>
            <a:endParaRPr lang="en-US" dirty="0" smtClean="0"/>
          </a:p>
          <a:p>
            <a:r>
              <a:rPr lang="en-US" dirty="0" smtClean="0"/>
              <a:t>Since blood can show general “sickness” signal the usual cases vs. controls analysis is not enough.</a:t>
            </a:r>
            <a:endParaRPr lang="en-US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4" name="Picture 3" descr="653px-SEM_Lymphocy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28600"/>
            <a:ext cx="1466374" cy="1347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KEGG enrichment analysis(0.2 </a:t>
            </a:r>
            <a:r>
              <a:rPr lang="en-US" dirty="0" err="1" smtClean="0"/>
              <a:t>bonferroni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09800"/>
          <a:ext cx="5410199" cy="4063997"/>
        </p:xfrm>
        <a:graphic>
          <a:graphicData uri="http://schemas.openxmlformats.org/drawingml/2006/table">
            <a:tbl>
              <a:tblPr/>
              <a:tblGrid>
                <a:gridCol w="818349"/>
                <a:gridCol w="2652059"/>
                <a:gridCol w="818349"/>
                <a:gridCol w="1121442"/>
              </a:tblGrid>
              <a:tr h="17669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Pathway name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#genes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Corrected p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Metabolic pathways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0.049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Oxidative phosphorylation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1.25E-04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Endocytosis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Parkinson's disease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0.071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Cluster_1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Huntington's disease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0.002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Pathogenic Escherichia coli infection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3.77E-05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Tight junction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0.005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Arrhythmogenic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right ventricular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cardiomyopathy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(ARVC)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0.004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Leukocyte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transendothelial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migration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0.002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Adherens junction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5.87E-06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Cluster_2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Wnt signaling pathway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0.132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856" marR="6285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signature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TANGO, location (0.1 FDR)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667000"/>
          <a:ext cx="4965700" cy="3048002"/>
        </p:xfrm>
        <a:graphic>
          <a:graphicData uri="http://schemas.openxmlformats.org/drawingml/2006/table">
            <a:tbl>
              <a:tblPr/>
              <a:tblGrid>
                <a:gridCol w="757193"/>
                <a:gridCol w="2366229"/>
                <a:gridCol w="757193"/>
                <a:gridCol w="1085085"/>
              </a:tblGrid>
              <a:tr h="213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Pathway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#genes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Corrected 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organelle envelope - GO:0031967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2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mitochondrial part - GO:0044429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cytoskeleton - GO:0005856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0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cortical actin cytoskeleton - GO:0030864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anatomical structure formation - GO:0010926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0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plasma membrane part - GO:0044459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non-membrane-bounded organelle - GO:0043228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024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cytosol - GO:0005829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Cluster_2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regulation of primary metabolic process - GO:0080090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</a:t>
            </a:r>
            <a:r>
              <a:rPr lang="en-US" dirty="0" err="1" smtClean="0"/>
              <a:t>Chaussabel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71600"/>
            <a:ext cx="6172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5 fold </a:t>
            </a:r>
            <a:r>
              <a:rPr lang="en-US" dirty="0" smtClean="0"/>
              <a:t>CV results</a:t>
            </a:r>
          </a:p>
          <a:p>
            <a:pPr>
              <a:buFontTx/>
              <a:buChar char="-"/>
            </a:pPr>
            <a:r>
              <a:rPr lang="en-US" dirty="0" smtClean="0"/>
              <a:t> Top 4 of other algorithms</a:t>
            </a:r>
          </a:p>
          <a:p>
            <a:pPr>
              <a:buFontTx/>
              <a:buChar char="-"/>
            </a:pPr>
            <a:r>
              <a:rPr lang="en-US" dirty="0" smtClean="0"/>
              <a:t> Other FS algorithms selected up to 1000 features. </a:t>
            </a:r>
          </a:p>
          <a:p>
            <a:endParaRPr lang="he-IL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2590800"/>
          <a:ext cx="6095999" cy="3453948"/>
        </p:xfrm>
        <a:graphic>
          <a:graphicData uri="http://schemas.openxmlformats.org/drawingml/2006/table">
            <a:tbl>
              <a:tblPr rtl="1"/>
              <a:tblGrid>
                <a:gridCol w="1059462"/>
                <a:gridCol w="1048173"/>
                <a:gridCol w="1509324"/>
                <a:gridCol w="1093329"/>
                <a:gridCol w="1385711"/>
              </a:tblGrid>
              <a:tr h="59492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R.O.C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Accuracy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Classifier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# Features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FS algorithm</a:t>
                      </a:r>
                      <a:r>
                        <a:rPr lang="en-US" sz="1600" b="1"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0.975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91.2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SVM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700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Chi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0.975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90.7</a:t>
                      </a: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SVM </a:t>
                      </a:r>
                      <a:endParaRPr lang="en-US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900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Calibri"/>
                        </a:rPr>
                        <a:t>InfoGain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0.987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88.5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Logistic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800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Calibri"/>
                        </a:rPr>
                        <a:t>InfoGain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1696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0.987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Calibri"/>
                        </a:rPr>
                        <a:t>88.5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Calibri"/>
                        </a:rPr>
                        <a:t>Logistic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300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Calibri"/>
                          <a:cs typeface="Calibri"/>
                        </a:rPr>
                        <a:t>InfoGain</a:t>
                      </a:r>
                      <a:r>
                        <a:rPr lang="en-US" sz="1600" dirty="0" smtClean="0"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81378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0.96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85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SVM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~550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2E-4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FDR DS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30862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0.977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90.7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SVM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~1200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1E-3 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FDR DS </a:t>
                      </a:r>
                      <a:endParaRPr lang="en-US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1280" marR="81280" marT="40640" marB="4064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method for FS, that determines the number of selected features.</a:t>
            </a:r>
          </a:p>
          <a:p>
            <a:r>
              <a:rPr lang="en-US" dirty="0" smtClean="0"/>
              <a:t>We can classify GE data using correlations only, i.e. without examining the actual values.</a:t>
            </a:r>
          </a:p>
          <a:p>
            <a:r>
              <a:rPr lang="en-US" dirty="0" smtClean="0"/>
              <a:t>It seems that for PD (and other diseases) a ‘secondary’ signal appears in the blood.</a:t>
            </a:r>
          </a:p>
          <a:p>
            <a:r>
              <a:rPr lang="en-US" dirty="0" smtClean="0"/>
              <a:t>This method is pretty slow compared to </a:t>
            </a:r>
            <a:r>
              <a:rPr lang="en-US" dirty="0" err="1" smtClean="0"/>
              <a:t>uni-variate</a:t>
            </a:r>
            <a:r>
              <a:rPr lang="en-US" dirty="0" smtClean="0"/>
              <a:t> methods, but faster than other multivariate methods.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Re-Analyze </a:t>
            </a:r>
            <a:r>
              <a:rPr lang="en-US" dirty="0" err="1" smtClean="0"/>
              <a:t>Scherzer’s</a:t>
            </a:r>
            <a:r>
              <a:rPr lang="en-US" dirty="0" smtClean="0"/>
              <a:t> data set without the 5 outliers.</a:t>
            </a:r>
          </a:p>
          <a:p>
            <a:r>
              <a:rPr lang="en-US" dirty="0" smtClean="0"/>
              <a:t>Try this method on more data sets, any suggestions?</a:t>
            </a:r>
          </a:p>
          <a:p>
            <a:r>
              <a:rPr lang="en-US" dirty="0" smtClean="0"/>
              <a:t>A better statistical test for significance of un-correlation?</a:t>
            </a:r>
          </a:p>
          <a:p>
            <a:r>
              <a:rPr lang="en-US" dirty="0" smtClean="0"/>
              <a:t>Instead of using VC or DS we can rank genes by degree and select top K.</a:t>
            </a:r>
          </a:p>
          <a:p>
            <a:r>
              <a:rPr lang="en-US" dirty="0" smtClean="0"/>
              <a:t>Adding external information?</a:t>
            </a:r>
          </a:p>
          <a:p>
            <a:pPr>
              <a:buNone/>
            </a:pP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he-IL" dirty="0"/>
          </a:p>
        </p:txBody>
      </p:sp>
      <p:pic>
        <p:nvPicPr>
          <p:cNvPr id="4" name="Content Placeholder 3" descr="robot_reading_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524000"/>
            <a:ext cx="5895975" cy="44282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Given: </a:t>
            </a:r>
            <a:r>
              <a:rPr lang="en-US" sz="2400" dirty="0" smtClean="0"/>
              <a:t>Training examples (</a:t>
            </a:r>
            <a:r>
              <a:rPr lang="en-US" sz="2400" b="1" dirty="0" smtClean="0"/>
              <a:t>x</a:t>
            </a:r>
            <a:r>
              <a:rPr lang="en-US" sz="2400" i="1" dirty="0" smtClean="0"/>
              <a:t>; f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)) for some unknown function </a:t>
            </a:r>
            <a:r>
              <a:rPr lang="en-US" sz="2400" i="1" dirty="0" smtClean="0"/>
              <a:t>f</a:t>
            </a: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Find: </a:t>
            </a:r>
            <a:r>
              <a:rPr lang="en-US" sz="2400" dirty="0" smtClean="0"/>
              <a:t>A good approximation to </a:t>
            </a:r>
            <a:r>
              <a:rPr lang="en-US" sz="2400" i="1" dirty="0" smtClean="0"/>
              <a:t>f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Disease diagnosis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x</a:t>
            </a:r>
            <a:r>
              <a:rPr lang="en-US" sz="2400" dirty="0" smtClean="0"/>
              <a:t>: Properties of patient (symptoms, lab tests)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): Disease (or maybe, recommended therapy)</a:t>
            </a:r>
          </a:p>
          <a:p>
            <a:pPr>
              <a:lnSpc>
                <a:spcPct val="80000"/>
              </a:lnSpc>
            </a:pPr>
            <a:r>
              <a:rPr lang="en-US" sz="2400" i="1" dirty="0" smtClean="0"/>
              <a:t> </a:t>
            </a:r>
            <a:r>
              <a:rPr lang="en-US" sz="2400" b="1" dirty="0" smtClean="0"/>
              <a:t>Face recognition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x</a:t>
            </a:r>
            <a:r>
              <a:rPr lang="en-US" sz="2400" dirty="0" smtClean="0"/>
              <a:t>: Bitmap picture of person's face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): Name of the person.</a:t>
            </a:r>
          </a:p>
          <a:p>
            <a:pPr>
              <a:lnSpc>
                <a:spcPct val="80000"/>
              </a:lnSpc>
            </a:pPr>
            <a:r>
              <a:rPr lang="en-US" sz="2400" i="1" dirty="0" smtClean="0"/>
              <a:t> </a:t>
            </a:r>
            <a:r>
              <a:rPr lang="en-US" sz="2400" b="1" dirty="0" smtClean="0"/>
              <a:t>Spam Detection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/>
              <a:t>x</a:t>
            </a:r>
            <a:r>
              <a:rPr lang="en-US" sz="2400" dirty="0" smtClean="0"/>
              <a:t>: Email message</a:t>
            </a:r>
          </a:p>
          <a:p>
            <a:pPr lvl="1">
              <a:lnSpc>
                <a:spcPct val="80000"/>
              </a:lnSpc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b="1" dirty="0" smtClean="0"/>
              <a:t>x</a:t>
            </a:r>
            <a:r>
              <a:rPr lang="en-US" sz="2400" dirty="0" smtClean="0"/>
              <a:t>): Spam or not spam.</a:t>
            </a:r>
          </a:p>
          <a:p>
            <a:endParaRPr lang="he-IL" dirty="0"/>
          </a:p>
        </p:txBody>
      </p:sp>
      <p:pic>
        <p:nvPicPr>
          <p:cNvPr id="4" name="Picture 3" descr="Crit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733800"/>
            <a:ext cx="2490787" cy="2245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example</a:t>
            </a:r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33400" y="6400800"/>
            <a:ext cx="6048375" cy="215900"/>
          </a:xfrm>
        </p:spPr>
        <p:txBody>
          <a:bodyPr/>
          <a:lstStyle/>
          <a:p>
            <a:r>
              <a:rPr lang="tr-TR" dirty="0"/>
              <a:t>Based on Lecture Notes for E Alpaydın 2004 Introduction to Machine Learning © The MIT Press (V1.1)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324600"/>
            <a:ext cx="2133600" cy="457200"/>
          </a:xfrm>
        </p:spPr>
        <p:txBody>
          <a:bodyPr/>
          <a:lstStyle/>
          <a:p>
            <a:fld id="{FEEF7DEC-B283-4DB4-8173-228995342C99}" type="slidenum">
              <a:rPr lang="tr-TR"/>
              <a:pPr/>
              <a:t>6</a:t>
            </a:fld>
            <a:endParaRPr lang="tr-TR"/>
          </a:p>
        </p:txBody>
      </p:sp>
      <p:pic>
        <p:nvPicPr>
          <p:cNvPr id="6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1371599"/>
            <a:ext cx="4689475" cy="3641725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2113" y="1712913"/>
            <a:ext cx="3322637" cy="3813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Credit scoring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Differentiating between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low-risk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high-risk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customers from their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income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savings</a:t>
            </a:r>
            <a:endParaRPr kumimoji="0" lang="tr-TR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971550" y="5157788"/>
            <a:ext cx="77771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50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000">
                <a:solidFill>
                  <a:srgbClr val="3333FF"/>
                </a:solidFill>
                <a:latin typeface="Tahoma" pitchFamily="34" charset="0"/>
              </a:rPr>
              <a:t>Discriminant:</a:t>
            </a:r>
            <a:r>
              <a:rPr lang="tr-TR" sz="2000">
                <a:latin typeface="Tahoma" pitchFamily="34" charset="0"/>
              </a:rPr>
              <a:t> IF </a:t>
            </a:r>
            <a:r>
              <a:rPr lang="tr-TR" sz="2000" i="1">
                <a:latin typeface="Tahoma" pitchFamily="34" charset="0"/>
              </a:rPr>
              <a:t>income</a:t>
            </a:r>
            <a:r>
              <a:rPr lang="tr-TR" sz="2000">
                <a:latin typeface="Tahoma" pitchFamily="34" charset="0"/>
              </a:rPr>
              <a:t> &gt; θ</a:t>
            </a:r>
            <a:r>
              <a:rPr lang="tr-TR" sz="2000" baseline="-25000">
                <a:latin typeface="Tahoma" pitchFamily="34" charset="0"/>
              </a:rPr>
              <a:t>1</a:t>
            </a:r>
            <a:r>
              <a:rPr lang="tr-TR" sz="2000">
                <a:latin typeface="Tahoma" pitchFamily="34" charset="0"/>
              </a:rPr>
              <a:t> AND </a:t>
            </a:r>
            <a:r>
              <a:rPr lang="tr-TR" sz="2000" i="1">
                <a:latin typeface="Tahoma" pitchFamily="34" charset="0"/>
              </a:rPr>
              <a:t>savings</a:t>
            </a:r>
            <a:r>
              <a:rPr lang="tr-TR" sz="2000">
                <a:latin typeface="Tahoma" pitchFamily="34" charset="0"/>
              </a:rPr>
              <a:t> &gt; θ</a:t>
            </a:r>
            <a:r>
              <a:rPr lang="tr-TR" sz="2000" baseline="-25000">
                <a:latin typeface="Tahoma" pitchFamily="34" charset="0"/>
              </a:rPr>
              <a:t>2</a:t>
            </a:r>
            <a:r>
              <a:rPr lang="tr-TR" sz="2000">
                <a:latin typeface="Tahoma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500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000">
                <a:latin typeface="Tahoma" pitchFamily="34" charset="0"/>
              </a:rPr>
              <a:t>				THEN </a:t>
            </a:r>
            <a:r>
              <a:rPr lang="tr-TR" sz="2000">
                <a:solidFill>
                  <a:srgbClr val="FF33CC"/>
                </a:solidFill>
                <a:latin typeface="Tahoma" pitchFamily="34" charset="0"/>
              </a:rPr>
              <a:t>low-risk </a:t>
            </a:r>
            <a:r>
              <a:rPr lang="tr-TR" sz="2000">
                <a:latin typeface="Tahoma" pitchFamily="34" charset="0"/>
              </a:rPr>
              <a:t>ELSE </a:t>
            </a:r>
            <a:r>
              <a:rPr lang="tr-TR" sz="2000">
                <a:solidFill>
                  <a:srgbClr val="FF0000"/>
                </a:solidFill>
                <a:latin typeface="Tahoma" pitchFamily="34" charset="0"/>
              </a:rPr>
              <a:t>high-risk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33CC"/>
                </a:solidFill>
              </a:rPr>
              <a:t>Thousands of low level features (genes)</a:t>
            </a:r>
            <a:r>
              <a:rPr lang="en-US" dirty="0" smtClean="0"/>
              <a:t>: select the most relevant one to build </a:t>
            </a:r>
            <a:r>
              <a:rPr lang="en-US" b="1" dirty="0" smtClean="0">
                <a:solidFill>
                  <a:srgbClr val="0033CC"/>
                </a:solidFill>
              </a:rPr>
              <a:t>better, faster, and easier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</a:rPr>
              <a:t>to understand</a:t>
            </a:r>
            <a:r>
              <a:rPr lang="en-US" dirty="0" smtClean="0"/>
              <a:t> learning machines.</a:t>
            </a:r>
          </a:p>
          <a:p>
            <a:endParaRPr lang="he-IL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00200" y="3810000"/>
            <a:ext cx="6276975" cy="26336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84700" y="4395788"/>
            <a:ext cx="2033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X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609725" y="3740150"/>
            <a:ext cx="630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602163" y="3235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1449388" y="3865563"/>
            <a:ext cx="0" cy="268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73138" y="4943475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600200" y="3810000"/>
            <a:ext cx="1270000" cy="2633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639888" y="4383088"/>
            <a:ext cx="1255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079625" y="394652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Nomenclature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solidFill>
                  <a:srgbClr val="003399"/>
                </a:solidFill>
              </a:rPr>
              <a:t>Univariate</a:t>
            </a:r>
            <a:r>
              <a:rPr lang="en-US" b="1" dirty="0" smtClean="0">
                <a:solidFill>
                  <a:srgbClr val="003399"/>
                </a:solidFill>
              </a:rPr>
              <a:t> method</a:t>
            </a:r>
            <a:r>
              <a:rPr lang="en-US" dirty="0" smtClean="0"/>
              <a:t>: considers one variable (feature) at a </a:t>
            </a:r>
            <a:r>
              <a:rPr lang="en-US" dirty="0" smtClean="0"/>
              <a:t>time.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3399"/>
                </a:solidFill>
              </a:rPr>
              <a:t>Multivariate method:</a:t>
            </a:r>
            <a:r>
              <a:rPr lang="en-US" dirty="0" smtClean="0"/>
              <a:t> considers subsets of variables (features) </a:t>
            </a:r>
            <a:r>
              <a:rPr lang="en-US" dirty="0" smtClean="0"/>
              <a:t>together.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Filter method: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ranks features or feature subsets independently of the predictor (classifier).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Wrapper method:</a:t>
            </a:r>
            <a:r>
              <a:rPr lang="en-US" dirty="0" smtClean="0"/>
              <a:t> uses a classifier to assess features or feature subsets.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Embedded method: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FS is embedded in model learning.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</a:t>
            </a:r>
            <a:r>
              <a:rPr lang="en-US" dirty="0" smtClean="0"/>
              <a:t>cross </a:t>
            </a:r>
            <a:r>
              <a:rPr lang="en-US" dirty="0" smtClean="0"/>
              <a:t>v</a:t>
            </a:r>
            <a:r>
              <a:rPr lang="en-US" dirty="0" smtClean="0"/>
              <a:t>alidation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FS is part of the learning scheme, therefore we select features for each fold separately.</a:t>
            </a:r>
          </a:p>
          <a:p>
            <a:r>
              <a:rPr lang="en-US" dirty="0" smtClean="0"/>
              <a:t>We will use two evaluation scores:</a:t>
            </a:r>
          </a:p>
          <a:p>
            <a:pPr lvl="1"/>
            <a:r>
              <a:rPr lang="en-US" dirty="0" smtClean="0"/>
              <a:t>Accuracy (% correct predictions)</a:t>
            </a:r>
          </a:p>
          <a:p>
            <a:pPr lvl="1"/>
            <a:r>
              <a:rPr lang="en-US" dirty="0" smtClean="0"/>
              <a:t>Area Under The ROC curve.</a:t>
            </a:r>
            <a:endParaRPr lang="he-IL" dirty="0"/>
          </a:p>
        </p:txBody>
      </p:sp>
      <p:pic>
        <p:nvPicPr>
          <p:cNvPr id="4" name="Picture 3" descr="Cross_Valid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962400"/>
            <a:ext cx="2743200" cy="246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1436</Words>
  <Application>Microsoft Office PowerPoint</Application>
  <PresentationFormat>On-screen Show (4:3)</PresentationFormat>
  <Paragraphs>345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Finding disease specific signatures in blood gene expression data</vt:lpstr>
      <vt:lpstr>The blood gene expression gold mine</vt:lpstr>
      <vt:lpstr>             Biological Aspects</vt:lpstr>
      <vt:lpstr>Machine Learning</vt:lpstr>
      <vt:lpstr>Supervised Learning</vt:lpstr>
      <vt:lpstr>Classification example</vt:lpstr>
      <vt:lpstr>Feature Selection</vt:lpstr>
      <vt:lpstr>FS Nomenclature</vt:lpstr>
      <vt:lpstr>Testing a model</vt:lpstr>
      <vt:lpstr>Receiver operating characteristic (ROC)</vt:lpstr>
      <vt:lpstr>Receiver operating characteristic (ROC)</vt:lpstr>
      <vt:lpstr>Vertex Cover</vt:lpstr>
      <vt:lpstr>Dominating Set</vt:lpstr>
      <vt:lpstr>Motivation</vt:lpstr>
      <vt:lpstr>Main Assumption</vt:lpstr>
      <vt:lpstr>FS Algorithm outline</vt:lpstr>
      <vt:lpstr>Example for one signature</vt:lpstr>
      <vt:lpstr>Example for one signature</vt:lpstr>
      <vt:lpstr>Example for one signature</vt:lpstr>
      <vt:lpstr>Example for one signature</vt:lpstr>
      <vt:lpstr>Determining parameters</vt:lpstr>
      <vt:lpstr>SAM procedure (Tibshirani 2001)</vt:lpstr>
      <vt:lpstr>SAM procedure</vt:lpstr>
      <vt:lpstr>Determining parameters</vt:lpstr>
      <vt:lpstr>Results – Data Sets</vt:lpstr>
      <vt:lpstr>Results-Algorithms comparison</vt:lpstr>
      <vt:lpstr>Results-Scherzer</vt:lpstr>
      <vt:lpstr>Results-Scherzer</vt:lpstr>
      <vt:lpstr>PD signature</vt:lpstr>
      <vt:lpstr>PD signature</vt:lpstr>
      <vt:lpstr>PD signature</vt:lpstr>
      <vt:lpstr>Results-Chaussabel</vt:lpstr>
      <vt:lpstr>Conclusions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disease specific signature in blood gene expression data</dc:title>
  <dc:creator>David Amar</dc:creator>
  <cp:lastModifiedBy>milis</cp:lastModifiedBy>
  <cp:revision>288</cp:revision>
  <dcterms:created xsi:type="dcterms:W3CDTF">2006-08-16T00:00:00Z</dcterms:created>
  <dcterms:modified xsi:type="dcterms:W3CDTF">2011-01-12T06:48:36Z</dcterms:modified>
</cp:coreProperties>
</file>