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9" r:id="rId4"/>
    <p:sldId id="260" r:id="rId5"/>
    <p:sldId id="261" r:id="rId6"/>
    <p:sldId id="262" r:id="rId7"/>
    <p:sldId id="263" r:id="rId8"/>
    <p:sldId id="264" r:id="rId9"/>
    <p:sldId id="265" r:id="rId10"/>
    <p:sldId id="258" r:id="rId11"/>
    <p:sldId id="266" r:id="rId12"/>
    <p:sldId id="267" r:id="rId13"/>
    <p:sldId id="270" r:id="rId14"/>
    <p:sldId id="271" r:id="rId15"/>
    <p:sldId id="268" r:id="rId16"/>
    <p:sldId id="272"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821" autoAdjust="0"/>
  </p:normalViewPr>
  <p:slideViewPr>
    <p:cSldViewPr>
      <p:cViewPr varScale="1">
        <p:scale>
          <a:sx n="34" d="100"/>
          <a:sy n="34" d="100"/>
        </p:scale>
        <p:origin x="-153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D1BBB5-AE17-494D-8296-89ABCA287CBA}" type="datetimeFigureOut">
              <a:rPr lang="en-US" smtClean="0"/>
              <a:pPr/>
              <a:t>11/15/2011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5A8A7-A75E-480C-9EA5-80B7F168483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Connectome" TargetMode="External"/><Relationship Id="rId13" Type="http://schemas.openxmlformats.org/officeDocument/2006/relationships/hyperlink" Target="http://en.wikipedia.org/wiki/Anisotropy" TargetMode="External"/><Relationship Id="rId3" Type="http://schemas.openxmlformats.org/officeDocument/2006/relationships/hyperlink" Target="http://en.wikipedia.org/wiki/Magnetic_resonance_imaging" TargetMode="External"/><Relationship Id="rId7" Type="http://schemas.openxmlformats.org/officeDocument/2006/relationships/hyperlink" Target="#cite_note-0"/><Relationship Id="rId12" Type="http://schemas.openxmlformats.org/officeDocument/2006/relationships/hyperlink" Target="http://en.wikipedia.org/wiki/White_matter"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Diffusion" TargetMode="External"/><Relationship Id="rId11" Type="http://schemas.openxmlformats.org/officeDocument/2006/relationships/hyperlink" Target="http://en.wikipedia.org/wiki/Axons" TargetMode="External"/><Relationship Id="rId5" Type="http://schemas.openxmlformats.org/officeDocument/2006/relationships/hyperlink" Target="http://en.wikipedia.org/wiki/Tissue_(biology)" TargetMode="External"/><Relationship Id="rId10" Type="http://schemas.openxmlformats.org/officeDocument/2006/relationships/hyperlink" Target="#cite_note-1"/><Relationship Id="rId4" Type="http://schemas.openxmlformats.org/officeDocument/2006/relationships/hyperlink" Target="http://en.wikipedia.org/wiki/In_vivo" TargetMode="External"/><Relationship Id="rId9" Type="http://schemas.openxmlformats.org/officeDocument/2006/relationships/hyperlink" Target="http://en.wikipedia.org/wiki/Central_nervous_syste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Neuroscience" TargetMode="External"/><Relationship Id="rId7" Type="http://schemas.openxmlformats.org/officeDocument/2006/relationships/hyperlink" Target="http://en.wikipedia.org/wiki/Image_analysi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en.wikipedia.org/wiki/Magnetic_resonance_imaging" TargetMode="External"/><Relationship Id="rId5" Type="http://schemas.openxmlformats.org/officeDocument/2006/relationships/hyperlink" Target="#cite_note-Filler2009b-0"/><Relationship Id="rId4" Type="http://schemas.openxmlformats.org/officeDocument/2006/relationships/hyperlink" Target="http://en.wikipedia.org/wiki/Neural_trac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movie</a:t>
            </a:r>
            <a:r>
              <a:rPr lang="en-US" baseline="0" dirty="0" smtClean="0"/>
              <a:t> after 6 min for procedure</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Diffusion MRI</a:t>
            </a:r>
            <a:r>
              <a:rPr lang="en-US" dirty="0" smtClean="0"/>
              <a:t> is a </a:t>
            </a:r>
            <a:r>
              <a:rPr lang="en-US" dirty="0" smtClean="0">
                <a:hlinkClick r:id="rId3" action="ppaction://hlinkfile" tooltip="Magnetic resonance imaging"/>
              </a:rPr>
              <a:t>magnetic resonance imaging</a:t>
            </a:r>
            <a:r>
              <a:rPr lang="en-US" dirty="0" smtClean="0"/>
              <a:t> (MRI) method that produces </a:t>
            </a:r>
            <a:r>
              <a:rPr lang="en-US" i="1" dirty="0" smtClean="0">
                <a:hlinkClick r:id="rId4" action="ppaction://hlinkfile" tooltip="In vivo"/>
              </a:rPr>
              <a:t>in vivo</a:t>
            </a:r>
            <a:r>
              <a:rPr lang="en-US" dirty="0" smtClean="0"/>
              <a:t> images of </a:t>
            </a:r>
            <a:r>
              <a:rPr lang="en-US" dirty="0" smtClean="0">
                <a:hlinkClick r:id="rId5" action="ppaction://hlinkfile" tooltip="Tissue (biology)"/>
              </a:rPr>
              <a:t>biological tissues</a:t>
            </a:r>
            <a:r>
              <a:rPr lang="en-US" dirty="0" smtClean="0"/>
              <a:t> weighted with the local </a:t>
            </a:r>
            <a:r>
              <a:rPr lang="en-US" dirty="0" err="1" smtClean="0"/>
              <a:t>microstructural</a:t>
            </a:r>
            <a:r>
              <a:rPr lang="en-US" dirty="0" smtClean="0"/>
              <a:t> characteristics of water </a:t>
            </a:r>
            <a:r>
              <a:rPr lang="en-US" dirty="0" smtClean="0">
                <a:hlinkClick r:id="rId6" action="ppaction://hlinkfile" tooltip="Diffusion"/>
              </a:rPr>
              <a:t>diffusion</a:t>
            </a:r>
            <a:r>
              <a:rPr lang="en-US" dirty="0" smtClean="0"/>
              <a:t>, which is capable of showing connections between brain regions.</a:t>
            </a:r>
            <a:r>
              <a:rPr lang="en-US" baseline="30000" dirty="0" smtClean="0">
                <a:hlinkClick r:id="rId7" action="ppaction://hlinkfile"/>
              </a:rPr>
              <a:t>[1]</a:t>
            </a:r>
            <a:r>
              <a:rPr lang="en-US" dirty="0" smtClean="0"/>
              <a:t> The field of diffusion MRI can be understood in terms of two distinct classes of application—diffusion weighted MRI and diffusion tensor MRI. Diffusion MRI is a key technology in the creation of the human </a:t>
            </a:r>
            <a:r>
              <a:rPr lang="en-US" dirty="0" smtClean="0">
                <a:hlinkClick r:id="rId8" action="ppaction://hlinkfile" tooltip="Connectome"/>
              </a:rPr>
              <a:t>connectome</a:t>
            </a:r>
            <a:r>
              <a:rPr lang="en-US" dirty="0" smtClean="0"/>
              <a:t>, which is the structure and organization of the connections throughout the </a:t>
            </a:r>
            <a:r>
              <a:rPr lang="en-US" dirty="0" smtClean="0">
                <a:hlinkClick r:id="rId9" action="ppaction://hlinkfile" tooltip="Central nervous system"/>
              </a:rPr>
              <a:t>central nervous system</a:t>
            </a:r>
            <a:r>
              <a:rPr lang="en-US" dirty="0" smtClean="0"/>
              <a:t>.</a:t>
            </a:r>
            <a:r>
              <a:rPr lang="en-US" baseline="30000" dirty="0" smtClean="0">
                <a:hlinkClick r:id="rId10" action="ppaction://hlinkfile"/>
              </a:rPr>
              <a:t>[2]</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Diffusion tensor imaging</a:t>
            </a:r>
            <a:r>
              <a:rPr lang="en-US" dirty="0" smtClean="0"/>
              <a:t> (DTI) is important when a tissue—such as the neural </a:t>
            </a:r>
            <a:r>
              <a:rPr lang="en-US" dirty="0" smtClean="0">
                <a:hlinkClick r:id="rId11" action="ppaction://hlinkfile" tooltip="Axons"/>
              </a:rPr>
              <a:t>axons</a:t>
            </a:r>
            <a:r>
              <a:rPr lang="en-US" dirty="0" smtClean="0"/>
              <a:t> of </a:t>
            </a:r>
            <a:r>
              <a:rPr lang="en-US" dirty="0" smtClean="0">
                <a:hlinkClick r:id="rId12" action="ppaction://hlinkfile" tooltip="White matter"/>
              </a:rPr>
              <a:t>white matter</a:t>
            </a:r>
            <a:r>
              <a:rPr lang="en-US" dirty="0" smtClean="0"/>
              <a:t> in the brain or muscle fibers in the heart—has an internal fibrous structure analogous to the </a:t>
            </a:r>
            <a:r>
              <a:rPr lang="en-US" dirty="0" smtClean="0">
                <a:hlinkClick r:id="rId13" action="ppaction://hlinkfile" tooltip="Anisotropy"/>
              </a:rPr>
              <a:t>anisotropy</a:t>
            </a:r>
            <a:r>
              <a:rPr lang="en-US" dirty="0" smtClean="0"/>
              <a:t> of some crystals. Water will then diffuse more rapidly in the direction aligned with the internal structure, and more slowly as it moves perpendicular to the preferred direction. This also means that the measured rate of diffusion will differ depending on the direction from which an observer is looking.</a:t>
            </a:r>
          </a:p>
          <a:p>
            <a:endParaRPr lang="en-US" dirty="0"/>
          </a:p>
        </p:txBody>
      </p:sp>
      <p:sp>
        <p:nvSpPr>
          <p:cNvPr id="4" name="Slide Number Placeholder 3"/>
          <p:cNvSpPr>
            <a:spLocks noGrp="1"/>
          </p:cNvSpPr>
          <p:nvPr>
            <p:ph type="sldNum" sz="quarter" idx="10"/>
          </p:nvPr>
        </p:nvSpPr>
        <p:spPr/>
        <p:txBody>
          <a:bodyPr/>
          <a:lstStyle/>
          <a:p>
            <a:fld id="{94E5A8A7-A75E-480C-9EA5-80B7F168483A}"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accent6"/>
                </a:solidFill>
              </a:rPr>
              <a:t>Understand the picture</a:t>
            </a:r>
            <a:r>
              <a:rPr lang="en-US" dirty="0" smtClean="0"/>
              <a:t> </a:t>
            </a:r>
            <a:endParaRPr lang="en-US" dirty="0"/>
          </a:p>
        </p:txBody>
      </p:sp>
      <p:sp>
        <p:nvSpPr>
          <p:cNvPr id="4" name="Slide Number Placeholder 3"/>
          <p:cNvSpPr>
            <a:spLocks noGrp="1"/>
          </p:cNvSpPr>
          <p:nvPr>
            <p:ph type="sldNum" sz="quarter" idx="10"/>
          </p:nvPr>
        </p:nvSpPr>
        <p:spPr/>
        <p:txBody>
          <a:bodyPr/>
          <a:lstStyle/>
          <a:p>
            <a:fld id="{94E5A8A7-A75E-480C-9EA5-80B7F168483A}"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E5A8A7-A75E-480C-9EA5-80B7F168483A}"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Disseminate = </a:t>
            </a:r>
            <a:r>
              <a:rPr lang="he-IL" dirty="0" smtClean="0"/>
              <a:t>להפיץ</a:t>
            </a:r>
            <a:endParaRPr lang="en-US" dirty="0"/>
          </a:p>
        </p:txBody>
      </p:sp>
      <p:sp>
        <p:nvSpPr>
          <p:cNvPr id="4" name="Slide Number Placeholder 3"/>
          <p:cNvSpPr>
            <a:spLocks noGrp="1"/>
          </p:cNvSpPr>
          <p:nvPr>
            <p:ph type="sldNum" sz="quarter" idx="10"/>
          </p:nvPr>
        </p:nvSpPr>
        <p:spPr/>
        <p:txBody>
          <a:bodyPr/>
          <a:lstStyle/>
          <a:p>
            <a:fld id="{94E5A8A7-A75E-480C-9EA5-80B7F168483A}"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Resting state functional MRI (R-fMRI) is a relatively new and powerful method for evaluating regional interactions that occur when a subject is not performing an explicit task. Low-frequency (&lt;0.3 Hz) BOLD fluctuations often show strong correlations at rest even in distant grey matter regions. Fluctuations in spontaneous neural activity are presumed to underlie the BOLD fluctuations, though the exact mechanisms giving rise to the neural fluctuations remain unclear.  The spatial patterns of R-fMRI correlations are stable, in that they are similar across multiple ‘resting’ states, such as eyes-open, eyes-closed, and fixation, and across individuals and sessions. From experiments in the macaque monkey, R-fMRI correlations often overlap with known anatomical pathways, but they sometimes involve regions that are not directly connected. Hence, functional connectivity (R-fMRI) and anatomical connectivity (</a:t>
            </a:r>
            <a:r>
              <a:rPr lang="en-US" dirty="0" err="1" smtClean="0"/>
              <a:t>tractography</a:t>
            </a:r>
            <a:r>
              <a:rPr lang="en-US" dirty="0" smtClean="0"/>
              <a:t>) are complementary yet related measures that together provide a powerful approach to analyzing brain circuitry. A major goal of the human connectome project is to find an optimal combination of methods to </a:t>
            </a:r>
            <a:r>
              <a:rPr lang="en-US" dirty="0" err="1" smtClean="0"/>
              <a:t>parcellate</a:t>
            </a:r>
            <a:r>
              <a:rPr lang="en-US" dirty="0" smtClean="0"/>
              <a:t> brain regions and understand relationships between them, for example, using both seed-based approaches and independent component analysis approaches.  In this talk I will give a brief background to resting-FMRI connectivity, the major methods used for </a:t>
            </a:r>
            <a:r>
              <a:rPr lang="en-US" dirty="0" err="1" smtClean="0"/>
              <a:t>analysing</a:t>
            </a:r>
            <a:r>
              <a:rPr lang="en-US" dirty="0" smtClean="0"/>
              <a:t> the data, and some cutting-edge advances in data acquisition and analysis techniques that are allowing us to find dynamic resting networks with ever-improving detail and richness.</a:t>
            </a:r>
          </a:p>
          <a:p>
            <a:endParaRPr lang="en-US" dirty="0"/>
          </a:p>
        </p:txBody>
      </p:sp>
      <p:sp>
        <p:nvSpPr>
          <p:cNvPr id="4" name="Slide Number Placeholder 3"/>
          <p:cNvSpPr>
            <a:spLocks noGrp="1"/>
          </p:cNvSpPr>
          <p:nvPr>
            <p:ph type="sldNum" sz="quarter" idx="10"/>
          </p:nvPr>
        </p:nvSpPr>
        <p:spPr/>
        <p:txBody>
          <a:bodyPr/>
          <a:lstStyle/>
          <a:p>
            <a:fld id="{94E5A8A7-A75E-480C-9EA5-80B7F168483A}"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In </a:t>
            </a:r>
            <a:r>
              <a:rPr lang="en-US" dirty="0" smtClean="0">
                <a:hlinkClick r:id="rId3" action="ppaction://hlinkfile" tooltip="Neuroscience"/>
              </a:rPr>
              <a:t>neuroscience</a:t>
            </a:r>
            <a:r>
              <a:rPr lang="en-US" dirty="0" smtClean="0"/>
              <a:t>, </a:t>
            </a:r>
            <a:r>
              <a:rPr lang="en-US" b="1" dirty="0" err="1" smtClean="0"/>
              <a:t>tractography</a:t>
            </a:r>
            <a:r>
              <a:rPr lang="en-US" dirty="0" smtClean="0"/>
              <a:t> is a procedure to demonstrate the </a:t>
            </a:r>
            <a:r>
              <a:rPr lang="en-US" dirty="0" smtClean="0">
                <a:hlinkClick r:id="rId4" action="ppaction://hlinkfile" tooltip="Neural tract"/>
              </a:rPr>
              <a:t>neural tracts</a:t>
            </a:r>
            <a:r>
              <a:rPr lang="en-US" dirty="0" smtClean="0"/>
              <a:t>.</a:t>
            </a:r>
            <a:r>
              <a:rPr lang="en-US" baseline="30000" dirty="0" smtClean="0">
                <a:hlinkClick r:id="rId5" action="ppaction://hlinkfile"/>
              </a:rPr>
              <a:t>[1]</a:t>
            </a:r>
            <a:r>
              <a:rPr lang="en-US" dirty="0" smtClean="0"/>
              <a:t> It uses special techniques of </a:t>
            </a:r>
            <a:r>
              <a:rPr lang="en-US" dirty="0" smtClean="0">
                <a:hlinkClick r:id="rId6" action="ppaction://hlinkfile" tooltip="Magnetic resonance imaging"/>
              </a:rPr>
              <a:t>magnetic resonance imaging</a:t>
            </a:r>
            <a:r>
              <a:rPr lang="en-US" dirty="0" smtClean="0"/>
              <a:t> (MRI), and computer-based </a:t>
            </a:r>
            <a:r>
              <a:rPr lang="en-US" dirty="0" smtClean="0">
                <a:hlinkClick r:id="rId7" action="ppaction://hlinkfile" tooltip="Image analysis"/>
              </a:rPr>
              <a:t>image analysis</a:t>
            </a:r>
            <a:r>
              <a:rPr lang="en-US" dirty="0" smtClean="0"/>
              <a:t>. The results are presented in two- and three-dimensional images.</a:t>
            </a:r>
            <a:endParaRPr lang="en-US" dirty="0"/>
          </a:p>
        </p:txBody>
      </p:sp>
      <p:sp>
        <p:nvSpPr>
          <p:cNvPr id="4" name="Slide Number Placeholder 3"/>
          <p:cNvSpPr>
            <a:spLocks noGrp="1"/>
          </p:cNvSpPr>
          <p:nvPr>
            <p:ph type="sldNum" sz="quarter" idx="10"/>
          </p:nvPr>
        </p:nvSpPr>
        <p:spPr/>
        <p:txBody>
          <a:bodyPr/>
          <a:lstStyle/>
          <a:p>
            <a:fld id="{94E5A8A7-A75E-480C-9EA5-80B7F168483A}"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processing in the brain is accomplished by interactions among large-scale brain systems. Distinct areas possess specialized microarchitecture, anatomic connectivity, and functional response properties. At the broadest level, information processing in the cerebral cortex arises from this large array of specialized areas and how they interact to transform and propagate information. In this talk I will present a series of recent studies that have identified distinct large-scale brain systems in the human and dissociated their functional properties. I will illustrate how properties of these pathways, and broad connectivity patterns across the cortex, can be measured efficiently in thousands of individual subjects and linked to genetic variation. The goal of this developing work is to build a resource to explore the genetic bases of individual differences in brain architecture that are relevant to normal variation and psychiatric illness.</a:t>
            </a:r>
          </a:p>
          <a:p>
            <a:endParaRPr lang="en-US" dirty="0"/>
          </a:p>
        </p:txBody>
      </p:sp>
      <p:sp>
        <p:nvSpPr>
          <p:cNvPr id="4" name="Slide Number Placeholder 3"/>
          <p:cNvSpPr>
            <a:spLocks noGrp="1"/>
          </p:cNvSpPr>
          <p:nvPr>
            <p:ph type="sldNum" sz="quarter" idx="10"/>
          </p:nvPr>
        </p:nvSpPr>
        <p:spPr/>
        <p:txBody>
          <a:bodyPr/>
          <a:lstStyle/>
          <a:p>
            <a:fld id="{94E5A8A7-A75E-480C-9EA5-80B7F168483A}"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humanconnectomeproject.org/data/relationship-view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6HZwCuN_P_0&amp;feature=player_embedde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youtube.com/watch?v=GCCCSWtaqJY&amp;feature=player_embedd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Allan%20Jones_%20A%20map%20of%20the%20brain.fl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Tutorial_%20Brain%20Explorer&#194;&#174;%203-D%20Viewer%20for%20the%20Allen%20Human%20Bra.fl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2590800"/>
          </a:xfrm>
        </p:spPr>
        <p:txBody>
          <a:bodyPr>
            <a:normAutofit fontScale="90000"/>
          </a:bodyPr>
          <a:lstStyle/>
          <a:p>
            <a:r>
              <a:rPr lang="en-US" i="1" dirty="0" smtClean="0"/>
              <a:t>Neuroinformatics 2011</a:t>
            </a:r>
            <a:br>
              <a:rPr lang="en-US" i="1" dirty="0" smtClean="0"/>
            </a:br>
            <a:r>
              <a:rPr lang="en-US" i="1" dirty="0" smtClean="0"/>
              <a:t>INCF (International Neuroinformatics Coordinating Facility)</a:t>
            </a:r>
            <a:br>
              <a:rPr lang="en-US" i="1" dirty="0" smtClean="0"/>
            </a:br>
            <a:r>
              <a:rPr lang="en-US" i="1" dirty="0" smtClean="0"/>
              <a:t/>
            </a:r>
            <a:br>
              <a:rPr lang="en-US" i="1" dirty="0" smtClean="0"/>
            </a:br>
            <a:endParaRPr lang="en-US" i="1" dirty="0"/>
          </a:p>
        </p:txBody>
      </p:sp>
      <p:pic>
        <p:nvPicPr>
          <p:cNvPr id="6" name="Picture 5" descr="boston_cityscape_night.jpg"/>
          <p:cNvPicPr>
            <a:picLocks noChangeAspect="1"/>
          </p:cNvPicPr>
          <p:nvPr/>
        </p:nvPicPr>
        <p:blipFill>
          <a:blip r:embed="rId2" cstate="print"/>
          <a:stretch>
            <a:fillRect/>
          </a:stretch>
        </p:blipFill>
        <p:spPr>
          <a:xfrm>
            <a:off x="1676400" y="2667000"/>
            <a:ext cx="5913120" cy="3695700"/>
          </a:xfrm>
          <a:prstGeom prst="rect">
            <a:avLst/>
          </a:prstGeom>
        </p:spPr>
      </p:pic>
      <p:sp>
        <p:nvSpPr>
          <p:cNvPr id="7" name="TextBox 6"/>
          <p:cNvSpPr txBox="1"/>
          <p:nvPr/>
        </p:nvSpPr>
        <p:spPr>
          <a:xfrm>
            <a:off x="2514600" y="5638800"/>
            <a:ext cx="4419600" cy="646331"/>
          </a:xfrm>
          <a:prstGeom prst="rect">
            <a:avLst/>
          </a:prstGeom>
          <a:solidFill>
            <a:schemeClr val="tx1"/>
          </a:solidFill>
        </p:spPr>
        <p:txBody>
          <a:bodyPr wrap="square" rtlCol="0">
            <a:spAutoFit/>
          </a:bodyPr>
          <a:lstStyle/>
          <a:p>
            <a:r>
              <a:rPr lang="en-US" sz="3600" i="1" dirty="0" smtClean="0">
                <a:solidFill>
                  <a:srgbClr val="FFFF00"/>
                </a:solidFill>
                <a:latin typeface="Times New Roman" pitchFamily="18" charset="0"/>
                <a:cs typeface="Times New Roman" pitchFamily="18" charset="0"/>
              </a:rPr>
              <a:t>Boston  4-6/9/2011</a:t>
            </a:r>
            <a:endParaRPr lang="en-US" sz="3600" i="1" dirty="0">
              <a:solidFill>
                <a:srgbClr val="FFFF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Connectome Project</a:t>
            </a:r>
            <a:endParaRPr lang="en-US" dirty="0"/>
          </a:p>
        </p:txBody>
      </p:sp>
      <p:sp>
        <p:nvSpPr>
          <p:cNvPr id="3" name="Content Placeholder 2"/>
          <p:cNvSpPr>
            <a:spLocks noGrp="1"/>
          </p:cNvSpPr>
          <p:nvPr>
            <p:ph idx="1"/>
          </p:nvPr>
        </p:nvSpPr>
        <p:spPr>
          <a:xfrm>
            <a:off x="304800" y="1295400"/>
            <a:ext cx="8534400" cy="5029200"/>
          </a:xfrm>
        </p:spPr>
        <p:txBody>
          <a:bodyPr>
            <a:normAutofit fontScale="92500" lnSpcReduction="10000"/>
          </a:bodyPr>
          <a:lstStyle/>
          <a:p>
            <a:r>
              <a:rPr lang="en-US" dirty="0" smtClean="0"/>
              <a:t>The Human Connectome</a:t>
            </a:r>
            <a:br>
              <a:rPr lang="en-US" dirty="0" smtClean="0"/>
            </a:br>
            <a:r>
              <a:rPr lang="en-US" dirty="0" smtClean="0"/>
              <a:t> Project (HCP) aims to construct</a:t>
            </a:r>
            <a:br>
              <a:rPr lang="en-US" dirty="0" smtClean="0"/>
            </a:br>
            <a:r>
              <a:rPr lang="en-US" dirty="0" smtClean="0"/>
              <a:t> a map of the complete </a:t>
            </a:r>
            <a:br>
              <a:rPr lang="en-US" dirty="0" smtClean="0"/>
            </a:br>
            <a:r>
              <a:rPr lang="en-US" dirty="0" smtClean="0"/>
              <a:t>structural and functional neural</a:t>
            </a:r>
            <a:br>
              <a:rPr lang="en-US" dirty="0" smtClean="0"/>
            </a:br>
            <a:r>
              <a:rPr lang="en-US" dirty="0" smtClean="0"/>
              <a:t>connections in vivo within and </a:t>
            </a:r>
            <a:br>
              <a:rPr lang="en-US" dirty="0" smtClean="0"/>
            </a:br>
            <a:r>
              <a:rPr lang="en-US" dirty="0" smtClean="0"/>
              <a:t>across individuals. </a:t>
            </a:r>
          </a:p>
          <a:p>
            <a:r>
              <a:rPr lang="en-US" dirty="0" smtClean="0"/>
              <a:t>A collaboration between MGH</a:t>
            </a:r>
            <a:br>
              <a:rPr lang="en-US" dirty="0" smtClean="0"/>
            </a:br>
            <a:r>
              <a:rPr lang="en-US" dirty="0" smtClean="0"/>
              <a:t> (</a:t>
            </a:r>
            <a:r>
              <a:rPr lang="en-US" i="1" dirty="0" smtClean="0"/>
              <a:t>Massachusetts General Hospital)</a:t>
            </a:r>
            <a:r>
              <a:rPr lang="en-US" dirty="0" smtClean="0"/>
              <a:t> and UCLA.</a:t>
            </a:r>
          </a:p>
          <a:p>
            <a:r>
              <a:rPr lang="en-US" dirty="0" smtClean="0"/>
              <a:t>Connectivity viewer </a:t>
            </a:r>
            <a:r>
              <a:rPr lang="en-US" dirty="0" smtClean="0">
                <a:hlinkClick r:id="rId3"/>
              </a:rPr>
              <a:t>http://www.humanconnectomeproject.org/data/relationship-viewer</a:t>
            </a:r>
            <a:endParaRPr lang="en-US" dirty="0" smtClean="0"/>
          </a:p>
          <a:p>
            <a:endParaRPr lang="en-US" dirty="0" smtClean="0"/>
          </a:p>
          <a:p>
            <a:pPr>
              <a:buNone/>
            </a:pPr>
            <a:endParaRPr lang="en-US" dirty="0" smtClean="0"/>
          </a:p>
          <a:p>
            <a:endParaRPr lang="en-US" dirty="0"/>
          </a:p>
        </p:txBody>
      </p:sp>
      <p:pic>
        <p:nvPicPr>
          <p:cNvPr id="5" name="Picture 4" descr="Connectome.jpg"/>
          <p:cNvPicPr>
            <a:picLocks noChangeAspect="1"/>
          </p:cNvPicPr>
          <p:nvPr/>
        </p:nvPicPr>
        <p:blipFill>
          <a:blip r:embed="rId4" cstate="print"/>
          <a:stretch>
            <a:fillRect/>
          </a:stretch>
        </p:blipFill>
        <p:spPr>
          <a:xfrm>
            <a:off x="6019799" y="1219201"/>
            <a:ext cx="2993377" cy="289559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Connectome goals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1) Develop sophisticated tools to process high-angular diffusion (HARDI) and diffusion spectrum imaging (DSI) from normal individuals to provide the foundation for the detailed mapping of the human connectome</a:t>
            </a:r>
          </a:p>
          <a:p>
            <a:pPr>
              <a:buNone/>
            </a:pPr>
            <a:r>
              <a:rPr lang="en-US" dirty="0" smtClean="0"/>
              <a:t>2) Optimize advanced high-field imaging technologies and neurocognitive tests to map the human connectome </a:t>
            </a:r>
          </a:p>
          <a:p>
            <a:pPr>
              <a:buNone/>
            </a:pPr>
            <a:r>
              <a:rPr lang="en-US" dirty="0" smtClean="0"/>
              <a:t>3) Collect connectomic, behavioral, and genotype data using optimized methods in a representative sample of normal subjects</a:t>
            </a:r>
          </a:p>
          <a:p>
            <a:pPr>
              <a:buNone/>
            </a:pPr>
            <a:r>
              <a:rPr lang="en-US" dirty="0" smtClean="0"/>
              <a:t>4) Design and deploy a robust, web-based informatics infrastructure</a:t>
            </a:r>
          </a:p>
          <a:p>
            <a:pPr>
              <a:buNone/>
            </a:pPr>
            <a:r>
              <a:rPr lang="en-US" dirty="0" smtClean="0"/>
              <a:t>5) Develop and disseminate data acquisition and analysis, educational, and training outreach materials.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contribution of resting-FMRI connectivity to the connectome </a:t>
            </a:r>
            <a:endParaRPr lang="en-US" dirty="0"/>
          </a:p>
        </p:txBody>
      </p:sp>
      <p:sp>
        <p:nvSpPr>
          <p:cNvPr id="3" name="Content Placeholder 2"/>
          <p:cNvSpPr>
            <a:spLocks noGrp="1"/>
          </p:cNvSpPr>
          <p:nvPr>
            <p:ph idx="1"/>
          </p:nvPr>
        </p:nvSpPr>
        <p:spPr/>
        <p:txBody>
          <a:bodyPr>
            <a:normAutofit lnSpcReduction="10000"/>
          </a:bodyPr>
          <a:lstStyle/>
          <a:p>
            <a:r>
              <a:rPr lang="en-US" dirty="0" smtClean="0"/>
              <a:t>Dr. Stephen Smith – Oxford university</a:t>
            </a:r>
          </a:p>
          <a:p>
            <a:r>
              <a:rPr lang="en-US" dirty="0" smtClean="0"/>
              <a:t>Resting state functional MRI (R-fMRI) is a relatively new and powerful method for evaluating regional interactions that occur when a subject is not performing an explicit task.</a:t>
            </a:r>
          </a:p>
          <a:p>
            <a:r>
              <a:rPr lang="en-US" dirty="0" smtClean="0"/>
              <a:t>Low-frequency (&lt;0.3 Hz) BOLD fluctuations often show strong correlations at rest even in distant grey matter regions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r>
              <a:rPr lang="en-US" dirty="0" smtClean="0"/>
              <a:t>Spatial patterns of R-fMRI correlations are stable, i.e. similar across multiple ‘resting’ states (eyes-open, eyes-closed, fixation) and across individuals and sessions.</a:t>
            </a:r>
          </a:p>
          <a:p>
            <a:r>
              <a:rPr lang="en-US" dirty="0" smtClean="0"/>
              <a:t>Experiments in macaque monkeys show that R-fMRI correlations often overlap with known anatomical pathways, but sometimes involve regions that are not directly connected.</a:t>
            </a:r>
          </a:p>
          <a:p>
            <a:r>
              <a:rPr lang="en-US" dirty="0" smtClean="0"/>
              <a:t>Functional connectivity (R-fMRI) and anatomical connectivity (</a:t>
            </a:r>
            <a:r>
              <a:rPr lang="en-US" dirty="0" err="1" smtClean="0"/>
              <a:t>tractography</a:t>
            </a:r>
            <a:r>
              <a:rPr lang="en-US" dirty="0" smtClean="0"/>
              <a:t>) are complementary yet related measures that together provide a powerful approach to analyzing brain circuitry.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5516563"/>
          </a:xfrm>
        </p:spPr>
        <p:txBody>
          <a:bodyPr>
            <a:normAutofit fontScale="92500" lnSpcReduction="20000"/>
          </a:bodyPr>
          <a:lstStyle/>
          <a:p>
            <a:r>
              <a:rPr lang="en-US" dirty="0" smtClean="0"/>
              <a:t>Different approaches for FC: ICA (data driven clustering with no prior assumptions), ROI based FC.</a:t>
            </a:r>
          </a:p>
          <a:p>
            <a:r>
              <a:rPr lang="en-US" dirty="0" smtClean="0"/>
              <a:t>Network approaches:</a:t>
            </a:r>
          </a:p>
          <a:p>
            <a:pPr>
              <a:buNone/>
            </a:pPr>
            <a:r>
              <a:rPr lang="en-US" dirty="0" smtClean="0"/>
              <a:t>	- Defining nodes can be anatomically or by functional percolation</a:t>
            </a:r>
          </a:p>
          <a:p>
            <a:pPr>
              <a:buNone/>
            </a:pPr>
            <a:r>
              <a:rPr lang="en-US" dirty="0" smtClean="0"/>
              <a:t>    - Defining edges: undirected measurements such as  Pearson correlation, partial correlation, coherence, </a:t>
            </a:r>
            <a:r>
              <a:rPr lang="en-US" dirty="0" err="1" smtClean="0"/>
              <a:t>Baysian</a:t>
            </a:r>
            <a:r>
              <a:rPr lang="en-US" dirty="0" smtClean="0"/>
              <a:t> and directed measurements such as DCM (dynamic causal modeling), Granger causal modeling</a:t>
            </a:r>
          </a:p>
          <a:p>
            <a:r>
              <a:rPr lang="en-US" dirty="0" smtClean="0"/>
              <a:t>Measurement evaluation: Pearson correlation – highest direct link sensitivity (DCM was found to have the </a:t>
            </a:r>
            <a:r>
              <a:rPr lang="en-US" dirty="0" err="1" smtClean="0"/>
              <a:t>lowess</a:t>
            </a:r>
            <a:r>
              <a:rPr lang="en-US" dirty="0" smtClean="0"/>
              <a:t> sensitivity).</a:t>
            </a:r>
          </a:p>
          <a:p>
            <a:r>
              <a:rPr lang="en-US" dirty="0" smtClean="0"/>
              <a:t>New development – fMRI with TR=0.4 seconds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dirty="0" smtClean="0"/>
              <a:t>Cerebral connectivity at multiple scales: A network and a geometry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Dr. Van </a:t>
            </a:r>
            <a:r>
              <a:rPr lang="en-US" dirty="0" err="1" smtClean="0"/>
              <a:t>Weeden</a:t>
            </a:r>
            <a:r>
              <a:rPr lang="en-US" dirty="0" smtClean="0"/>
              <a:t> – MGH</a:t>
            </a:r>
          </a:p>
          <a:p>
            <a:r>
              <a:rPr lang="en-US" dirty="0" smtClean="0"/>
              <a:t>To investigate the 3D structure of the fiber pathways of the brain, we obtained diffusion spectrum MRI in fixed whole-brain specimens of 11 mammalian species including 4 primates and analyzed their </a:t>
            </a:r>
            <a:r>
              <a:rPr lang="en-US" dirty="0" err="1" smtClean="0"/>
              <a:t>tractography</a:t>
            </a:r>
            <a:r>
              <a:rPr lang="en-US" dirty="0" smtClean="0"/>
              <a:t>.</a:t>
            </a:r>
          </a:p>
          <a:p>
            <a:r>
              <a:rPr lang="en-US" dirty="0" smtClean="0">
                <a:hlinkClick r:id="rId3"/>
              </a:rPr>
              <a:t>DTI movie</a:t>
            </a:r>
            <a:r>
              <a:rPr lang="en-US" dirty="0" smtClean="0"/>
              <a:t>1  </a:t>
            </a:r>
            <a:r>
              <a:rPr lang="en-US" dirty="0" smtClean="0">
                <a:hlinkClick r:id="rId4"/>
              </a:rPr>
              <a:t>DTI movie2</a:t>
            </a:r>
            <a:endParaRPr lang="en-US" dirty="0" smtClean="0"/>
          </a:p>
          <a:p>
            <a:r>
              <a:rPr lang="en-US" dirty="0" smtClean="0"/>
              <a:t>Use 4.7T MRI  </a:t>
            </a:r>
          </a:p>
          <a:p>
            <a:r>
              <a:rPr lang="en-US" dirty="0" smtClean="0"/>
              <a:t>Defining the neighborhood of a pathway as the set of all pathways that approach within 1 voxel, we find such neighborhoods astonishingly well-organized, as parallel sheets of orthogonal pathways forming a 3D grid.</a:t>
            </a:r>
          </a:p>
          <a:p>
            <a:r>
              <a:rPr lang="en-US" dirty="0" smtClean="0"/>
              <a:t>This grid structure encompasses continuously the cerebral white matter in all species.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715000"/>
            <a:ext cx="8229600" cy="868363"/>
          </a:xfrm>
        </p:spPr>
        <p:txBody>
          <a:bodyPr>
            <a:normAutofit fontScale="92500" lnSpcReduction="20000"/>
          </a:bodyPr>
          <a:lstStyle/>
          <a:p>
            <a:pPr>
              <a:buNone/>
            </a:pPr>
            <a:r>
              <a:rPr lang="en-US" i="1" dirty="0" smtClean="0"/>
              <a:t>An example of grid structure in owl monkey left hemisphere viewed from the left</a:t>
            </a:r>
            <a:endParaRPr lang="en-US" dirty="0"/>
          </a:p>
        </p:txBody>
      </p:sp>
      <p:pic>
        <p:nvPicPr>
          <p:cNvPr id="4" name="Picture 3" descr="DTIGrid3D.png"/>
          <p:cNvPicPr>
            <a:picLocks noChangeAspect="1"/>
          </p:cNvPicPr>
          <p:nvPr/>
        </p:nvPicPr>
        <p:blipFill>
          <a:blip r:embed="rId2" cstate="print"/>
          <a:stretch>
            <a:fillRect/>
          </a:stretch>
        </p:blipFill>
        <p:spPr>
          <a:xfrm>
            <a:off x="304800" y="381000"/>
            <a:ext cx="8554645" cy="524900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sz="3200" b="1" dirty="0" smtClean="0"/>
              <a:t>Linking the Human Connectome to the Genome: Informatics and Computational Approaches</a:t>
            </a:r>
            <a:endParaRPr lang="en-US" sz="3200" b="1" dirty="0"/>
          </a:p>
        </p:txBody>
      </p:sp>
      <p:sp>
        <p:nvSpPr>
          <p:cNvPr id="3" name="Content Placeholder 2"/>
          <p:cNvSpPr>
            <a:spLocks noGrp="1"/>
          </p:cNvSpPr>
          <p:nvPr>
            <p:ph idx="1"/>
          </p:nvPr>
        </p:nvSpPr>
        <p:spPr>
          <a:xfrm>
            <a:off x="457200" y="1447801"/>
            <a:ext cx="8229600" cy="4876800"/>
          </a:xfrm>
        </p:spPr>
        <p:txBody>
          <a:bodyPr>
            <a:normAutofit fontScale="70000" lnSpcReduction="20000"/>
          </a:bodyPr>
          <a:lstStyle/>
          <a:p>
            <a:r>
              <a:rPr lang="en-US" b="1" dirty="0" smtClean="0"/>
              <a:t>Prof. Randy Buckner  MGH</a:t>
            </a:r>
          </a:p>
          <a:p>
            <a:r>
              <a:rPr lang="en-US" dirty="0" smtClean="0"/>
              <a:t>Information processing in the brain is accomplished by interactions among large-scale brain systems.</a:t>
            </a:r>
          </a:p>
          <a:p>
            <a:r>
              <a:rPr lang="en-US" dirty="0" smtClean="0"/>
              <a:t>Distinct areas possess specialized microarchitecture, anatomic connectivity, and functional response properties</a:t>
            </a:r>
          </a:p>
          <a:p>
            <a:r>
              <a:rPr lang="en-US" dirty="0" smtClean="0"/>
              <a:t>At the broadest level, information processing in the cerebral cortex arises from this large array of specialized areas and how they interact to transform and propagate information</a:t>
            </a:r>
          </a:p>
          <a:p>
            <a:r>
              <a:rPr lang="en-US" dirty="0" smtClean="0"/>
              <a:t>Recent studies that have identified distinct large-scale brain systems in the human and dissociated their functional properties.</a:t>
            </a:r>
          </a:p>
          <a:p>
            <a:r>
              <a:rPr lang="en-US" dirty="0" smtClean="0"/>
              <a:t>Properties of these pathways, and broad connectivity patterns across the cortex, can be measured efficiently in thousands of individual subjects and linked to genetic variation</a:t>
            </a:r>
          </a:p>
          <a:p>
            <a:r>
              <a:rPr lang="en-US" dirty="0" smtClean="0"/>
              <a:t>We would like to build a resource to explore the genetic bases of individual differences in brain architecture that are relevant to normal variation and psychiatric illness.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conference</a:t>
            </a:r>
            <a:endParaRPr lang="en-US" dirty="0"/>
          </a:p>
        </p:txBody>
      </p:sp>
      <p:sp>
        <p:nvSpPr>
          <p:cNvPr id="3" name="Content Placeholder 2"/>
          <p:cNvSpPr>
            <a:spLocks noGrp="1"/>
          </p:cNvSpPr>
          <p:nvPr>
            <p:ph idx="1"/>
          </p:nvPr>
        </p:nvSpPr>
        <p:spPr>
          <a:xfrm>
            <a:off x="304800" y="1600200"/>
            <a:ext cx="8686800" cy="4525963"/>
          </a:xfrm>
        </p:spPr>
        <p:txBody>
          <a:bodyPr>
            <a:normAutofit fontScale="92500" lnSpcReduction="20000"/>
          </a:bodyPr>
          <a:lstStyle/>
          <a:p>
            <a:r>
              <a:rPr lang="en-US" dirty="0" smtClean="0"/>
              <a:t>INCF is an international organization devoted to advancing the field of neuroinformatics. The annual INCF Congress provides a meeting place for researchers in this emerging field.</a:t>
            </a:r>
          </a:p>
          <a:p>
            <a:r>
              <a:rPr lang="en-US" dirty="0" smtClean="0"/>
              <a:t>~200 participants of diverse  backgrounds.</a:t>
            </a:r>
          </a:p>
          <a:p>
            <a:r>
              <a:rPr lang="en-US" dirty="0" smtClean="0"/>
              <a:t>Two talks: </a:t>
            </a:r>
          </a:p>
          <a:p>
            <a:pPr>
              <a:buNone/>
            </a:pPr>
            <a:r>
              <a:rPr lang="en-US" dirty="0" smtClean="0"/>
              <a:t>	1) Keynote given by Allan Jones from the Allen institute for brain research</a:t>
            </a:r>
          </a:p>
          <a:p>
            <a:pPr>
              <a:buNone/>
            </a:pPr>
            <a:r>
              <a:rPr lang="en-US" dirty="0" smtClean="0"/>
              <a:t>	2) A workshop on “Macroconnectome” – connecting different modalities.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Allen institute</a:t>
            </a:r>
            <a:endParaRPr lang="en-US" dirty="0"/>
          </a:p>
        </p:txBody>
      </p:sp>
      <p:sp>
        <p:nvSpPr>
          <p:cNvPr id="3" name="Content Placeholder 2"/>
          <p:cNvSpPr>
            <a:spLocks noGrp="1"/>
          </p:cNvSpPr>
          <p:nvPr>
            <p:ph idx="1"/>
          </p:nvPr>
        </p:nvSpPr>
        <p:spPr>
          <a:xfrm>
            <a:off x="457200" y="1371600"/>
            <a:ext cx="8229600" cy="5105400"/>
          </a:xfrm>
        </p:spPr>
        <p:txBody>
          <a:bodyPr>
            <a:normAutofit fontScale="77500" lnSpcReduction="20000"/>
          </a:bodyPr>
          <a:lstStyle/>
          <a:p>
            <a:r>
              <a:rPr lang="en-US" dirty="0" smtClean="0"/>
              <a:t>Talk by Dr. Allan Jones </a:t>
            </a:r>
          </a:p>
          <a:p>
            <a:r>
              <a:rPr lang="en-US" dirty="0" smtClean="0"/>
              <a:t>Allen Institute for Brain Science Seattle, USA.  </a:t>
            </a:r>
          </a:p>
          <a:p>
            <a:r>
              <a:rPr lang="en-US" dirty="0" smtClean="0"/>
              <a:t>Free, publicly available tools and data for neuroscience research.</a:t>
            </a:r>
          </a:p>
          <a:p>
            <a:r>
              <a:rPr lang="en-US" dirty="0" smtClean="0"/>
              <a:t>Integrate genomic and anatomic information, as well as sophisticated data search and viewing tools.</a:t>
            </a:r>
          </a:p>
          <a:p>
            <a:r>
              <a:rPr lang="en-US" dirty="0" smtClean="0"/>
              <a:t>Allows access to details and patterns of gene activity throughout the brain. </a:t>
            </a:r>
          </a:p>
          <a:p>
            <a:r>
              <a:rPr lang="en-US" dirty="0" smtClean="0"/>
              <a:t>The Human Genome Project established what the genes are. Allen Institute’s public resources take a critical next step toward understanding their biological functions by revealing where they are expressed, or “turned on,” in the brain.</a:t>
            </a:r>
          </a:p>
          <a:p>
            <a:r>
              <a:rPr lang="en-US" dirty="0" err="1" smtClean="0"/>
              <a:t>Christof</a:t>
            </a:r>
            <a:r>
              <a:rPr lang="en-US" dirty="0" smtClean="0"/>
              <a:t> Koch</a:t>
            </a:r>
          </a:p>
          <a:p>
            <a:endParaRPr lang="en-US" dirty="0" smtClean="0"/>
          </a:p>
          <a:p>
            <a:endParaRPr lang="en-US" dirty="0" smtClean="0"/>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Allen Institute</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t>On line atlases combine extensive genomic and anatomic data:</a:t>
            </a:r>
          </a:p>
          <a:p>
            <a:pPr>
              <a:buNone/>
            </a:pPr>
            <a:r>
              <a:rPr lang="en-US" dirty="0" smtClean="0"/>
              <a:t>     - </a:t>
            </a:r>
            <a:r>
              <a:rPr lang="en-US" b="1" dirty="0" smtClean="0"/>
              <a:t>Mouse brain atlas: </a:t>
            </a:r>
            <a:r>
              <a:rPr lang="en-US" dirty="0" smtClean="0"/>
              <a:t>a comprehensive genome-wide map of the adult mouse brain revealing where each gene is expressed</a:t>
            </a:r>
          </a:p>
          <a:p>
            <a:pPr>
              <a:buNone/>
            </a:pPr>
            <a:r>
              <a:rPr lang="en-US" dirty="0" smtClean="0"/>
              <a:t>     - </a:t>
            </a:r>
            <a:r>
              <a:rPr lang="en-US" b="1" dirty="0" smtClean="0"/>
              <a:t>Spinal cord atlas</a:t>
            </a:r>
            <a:r>
              <a:rPr lang="en-US" dirty="0" smtClean="0"/>
              <a:t>: a unique genome-wide map revealing where each gene is expressed, or “turned on,” throughout the adult and juvenile mouse spinal cord</a:t>
            </a:r>
            <a:endParaRPr lang="en-US" dirty="0" smtClean="0">
              <a:solidFill>
                <a:schemeClr val="accent6">
                  <a:lumMod val="75000"/>
                </a:schemeClr>
              </a:solidFill>
            </a:endParaRPr>
          </a:p>
          <a:p>
            <a:pPr>
              <a:buNone/>
            </a:pPr>
            <a:r>
              <a:rPr lang="en-US" dirty="0" smtClean="0"/>
              <a:t>     - </a:t>
            </a:r>
            <a:r>
              <a:rPr lang="en-US" b="1" dirty="0" smtClean="0"/>
              <a:t>Developing mouse brain atlas</a:t>
            </a:r>
            <a:r>
              <a:rPr lang="en-US" dirty="0" smtClean="0"/>
              <a:t>: provides a four-dimensional map detailing gene expression across the three dimensions of space as well as time</a:t>
            </a:r>
            <a:r>
              <a:rPr lang="en-US" dirty="0" smtClean="0">
                <a:solidFill>
                  <a:schemeClr val="accent6">
                    <a:lumMod val="75000"/>
                  </a:schemeClr>
                </a:solidFill>
              </a:rPr>
              <a:t>.</a:t>
            </a:r>
            <a:endParaRPr lang="en-US" dirty="0" smtClean="0"/>
          </a:p>
          <a:p>
            <a:pPr>
              <a:buNone/>
            </a:pPr>
            <a:r>
              <a:rPr lang="en-US" dirty="0" smtClean="0"/>
              <a:t>     - </a:t>
            </a:r>
            <a:r>
              <a:rPr lang="en-US" b="1" dirty="0" smtClean="0"/>
              <a:t>Human brain atlas – </a:t>
            </a:r>
            <a:r>
              <a:rPr lang="en-US" dirty="0" smtClean="0"/>
              <a:t>will be discussed next</a:t>
            </a:r>
          </a:p>
          <a:p>
            <a:r>
              <a:rPr lang="en-US" dirty="0" smtClean="0"/>
              <a:t>Other significant projects related to the study and understanding of the brain.</a:t>
            </a:r>
            <a:endParaRPr lang="en-US" dirty="0" smtClean="0">
              <a:solidFill>
                <a:schemeClr val="accent6">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Allen human brain atlas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Since May 2010</a:t>
            </a:r>
          </a:p>
          <a:p>
            <a:r>
              <a:rPr lang="en-US" dirty="0" smtClean="0"/>
              <a:t>Goal: provide insights that propel researchers to understand and discover new treatments for a variety of brain diseases and disorders, including Alzheimer’s disease, autism, schizophrenia and drug addiction.</a:t>
            </a:r>
          </a:p>
          <a:p>
            <a:r>
              <a:rPr lang="en-US" dirty="0" smtClean="0"/>
              <a:t>a comprehensive brain- and genome-wide three-dimensional map of the human brain that details where in the brain each gene is expressed, or “turned on.”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Allen human brain atlas</a:t>
            </a:r>
            <a:endParaRPr lang="en-US" dirty="0"/>
          </a:p>
        </p:txBody>
      </p:sp>
      <p:sp>
        <p:nvSpPr>
          <p:cNvPr id="3" name="Content Placeholder 2"/>
          <p:cNvSpPr>
            <a:spLocks noGrp="1"/>
          </p:cNvSpPr>
          <p:nvPr>
            <p:ph idx="1"/>
          </p:nvPr>
        </p:nvSpPr>
        <p:spPr>
          <a:xfrm>
            <a:off x="457200" y="1371600"/>
            <a:ext cx="8229600" cy="5029200"/>
          </a:xfrm>
        </p:spPr>
        <p:txBody>
          <a:bodyPr>
            <a:normAutofit fontScale="85000" lnSpcReduction="20000"/>
          </a:bodyPr>
          <a:lstStyle/>
          <a:p>
            <a:r>
              <a:rPr lang="en-US" dirty="0" smtClean="0"/>
              <a:t>Tissue collection within 24 </a:t>
            </a:r>
            <a:r>
              <a:rPr lang="en-US" dirty="0" err="1" smtClean="0"/>
              <a:t>hs</a:t>
            </a:r>
            <a:r>
              <a:rPr lang="en-US" dirty="0" smtClean="0"/>
              <a:t>. after death.</a:t>
            </a:r>
          </a:p>
          <a:p>
            <a:r>
              <a:rPr lang="en-US" dirty="0" smtClean="0"/>
              <a:t> MRI, DTI (Diffusion tensor imaging ), psychiatric rep, narcotic rep.</a:t>
            </a:r>
          </a:p>
          <a:p>
            <a:r>
              <a:rPr lang="en-US" dirty="0" smtClean="0"/>
              <a:t>1,000 distinct brain areas constituting complete anatomic coverage were sampled from each brain (so far 2 brains available, 2 more under analysis). Histology and samples for GE analysis.</a:t>
            </a:r>
          </a:p>
          <a:p>
            <a:r>
              <a:rPr lang="en-US" dirty="0" smtClean="0"/>
              <a:t> Each sample is examined using microarray profiling or </a:t>
            </a:r>
            <a:r>
              <a:rPr lang="en-US" dirty="0" err="1" smtClean="0"/>
              <a:t>refseq</a:t>
            </a:r>
            <a:r>
              <a:rPr lang="en-US" dirty="0" smtClean="0"/>
              <a:t>.</a:t>
            </a:r>
          </a:p>
          <a:p>
            <a:r>
              <a:rPr lang="en-US" dirty="0" smtClean="0"/>
              <a:t>selected genes of significant interest are more precisely mapped within key brain structures using </a:t>
            </a:r>
            <a:r>
              <a:rPr lang="en-US" i="1" dirty="0" smtClean="0"/>
              <a:t>in situ</a:t>
            </a:r>
            <a:r>
              <a:rPr lang="en-US" dirty="0" smtClean="0"/>
              <a:t> hybridization</a:t>
            </a:r>
          </a:p>
          <a:p>
            <a:r>
              <a:rPr lang="en-US" dirty="0" smtClean="0">
                <a:solidFill>
                  <a:schemeClr val="accent6"/>
                </a:solidFill>
                <a:hlinkClick r:id="rId3" action="ppaction://hlinkfile"/>
              </a:rPr>
              <a:t>Allan Jones_ A map of the brain.flv</a:t>
            </a:r>
            <a:endParaRPr lang="en-US" dirty="0">
              <a:solidFill>
                <a:schemeClr val="accent6"/>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Allen human brain atlas</a:t>
            </a:r>
            <a:endParaRPr lang="en-US" dirty="0"/>
          </a:p>
        </p:txBody>
      </p:sp>
      <p:sp>
        <p:nvSpPr>
          <p:cNvPr id="3" name="Content Placeholder 2"/>
          <p:cNvSpPr>
            <a:spLocks noGrp="1"/>
          </p:cNvSpPr>
          <p:nvPr>
            <p:ph idx="1"/>
          </p:nvPr>
        </p:nvSpPr>
        <p:spPr/>
        <p:txBody>
          <a:bodyPr>
            <a:normAutofit lnSpcReduction="10000"/>
          </a:bodyPr>
          <a:lstStyle/>
          <a:p>
            <a:r>
              <a:rPr lang="en-US" dirty="0" smtClean="0"/>
              <a:t>Found 150 genes exhibiting significant differential expression between different brain areas.</a:t>
            </a:r>
          </a:p>
          <a:p>
            <a:r>
              <a:rPr lang="en-US" dirty="0" smtClean="0"/>
              <a:t>Problem: small number of brains</a:t>
            </a:r>
          </a:p>
          <a:p>
            <a:r>
              <a:rPr lang="en-US" dirty="0" smtClean="0"/>
              <a:t>Relatively good correspondence between the two brains.</a:t>
            </a:r>
          </a:p>
          <a:p>
            <a:r>
              <a:rPr lang="en-US" dirty="0" smtClean="0"/>
              <a:t>Brain Explorer 2 - a desktop software application for viewing the human brain anatomy and gene expression data in 3D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explorer 2 – key features</a:t>
            </a:r>
            <a:endParaRPr lang="en-US" dirty="0"/>
          </a:p>
        </p:txBody>
      </p:sp>
      <p:sp>
        <p:nvSpPr>
          <p:cNvPr id="3" name="Content Placeholder 2"/>
          <p:cNvSpPr>
            <a:spLocks noGrp="1"/>
          </p:cNvSpPr>
          <p:nvPr>
            <p:ph idx="1"/>
          </p:nvPr>
        </p:nvSpPr>
        <p:spPr>
          <a:xfrm>
            <a:off x="457200" y="1447800"/>
            <a:ext cx="8229600" cy="5105400"/>
          </a:xfrm>
        </p:spPr>
        <p:txBody>
          <a:bodyPr>
            <a:normAutofit fontScale="77500" lnSpcReduction="20000"/>
          </a:bodyPr>
          <a:lstStyle/>
          <a:p>
            <a:r>
              <a:rPr lang="en-US" dirty="0" smtClean="0"/>
              <a:t> A fully interactive 3D viewer  </a:t>
            </a:r>
            <a:br>
              <a:rPr lang="en-US" dirty="0" smtClean="0"/>
            </a:br>
            <a:r>
              <a:rPr lang="en-US" dirty="0" smtClean="0"/>
              <a:t> of the Allen Human Brain Atlas </a:t>
            </a:r>
          </a:p>
          <a:p>
            <a:pPr lvl="0"/>
            <a:r>
              <a:rPr lang="en-US" dirty="0" smtClean="0"/>
              <a:t>Allows viewing expression data</a:t>
            </a:r>
            <a:br>
              <a:rPr lang="en-US" dirty="0" smtClean="0"/>
            </a:br>
            <a:r>
              <a:rPr lang="en-US" dirty="0" smtClean="0"/>
              <a:t>in 3D: inflated cortical surfaces</a:t>
            </a:r>
            <a:br>
              <a:rPr lang="en-US" dirty="0" smtClean="0"/>
            </a:br>
            <a:r>
              <a:rPr lang="en-US" dirty="0" smtClean="0"/>
              <a:t>are colored by gene expression</a:t>
            </a:r>
            <a:br>
              <a:rPr lang="en-US" dirty="0" smtClean="0"/>
            </a:br>
            <a:r>
              <a:rPr lang="en-US" dirty="0" smtClean="0"/>
              <a:t> values of nearby samples. </a:t>
            </a:r>
          </a:p>
          <a:p>
            <a:pPr lvl="0"/>
            <a:r>
              <a:rPr lang="en-US" dirty="0" smtClean="0"/>
              <a:t>Allows viewing expression data </a:t>
            </a:r>
            <a:br>
              <a:rPr lang="en-US" dirty="0" smtClean="0"/>
            </a:br>
            <a:r>
              <a:rPr lang="en-US" dirty="0" smtClean="0"/>
              <a:t>from different donors side-by-side. </a:t>
            </a:r>
          </a:p>
          <a:p>
            <a:pPr lvl="0"/>
            <a:r>
              <a:rPr lang="en-US" dirty="0" smtClean="0"/>
              <a:t>Explore anatomically-labeled MRI images and cortical surfaces. </a:t>
            </a:r>
          </a:p>
          <a:p>
            <a:r>
              <a:rPr lang="en-US" dirty="0" smtClean="0"/>
              <a:t>Investigate probes or samples of interest in more detail with direct links back to the Allen Human Brain Atlas web page.</a:t>
            </a:r>
          </a:p>
          <a:p>
            <a:r>
              <a:rPr lang="en-US" dirty="0" smtClean="0">
                <a:hlinkClick r:id="rId3" action="ppaction://hlinkfile"/>
              </a:rPr>
              <a:t>Tutorial_ Brain </a:t>
            </a:r>
            <a:r>
              <a:rPr lang="en-US" dirty="0" err="1" smtClean="0">
                <a:hlinkClick r:id="rId3" action="ppaction://hlinkfile"/>
              </a:rPr>
              <a:t>ExplorerÂ</a:t>
            </a:r>
            <a:r>
              <a:rPr lang="en-US" dirty="0" smtClean="0">
                <a:hlinkClick r:id="rId3" action="ppaction://hlinkfile"/>
              </a:rPr>
              <a:t>® 3-D Viewer for the Allen Human Bra.flv</a:t>
            </a:r>
            <a:endParaRPr lang="en-US" dirty="0"/>
          </a:p>
        </p:txBody>
      </p:sp>
      <p:pic>
        <p:nvPicPr>
          <p:cNvPr id="4" name="תמונה 1" descr="http://human.brain-map.org/images/human-explorer.png"/>
          <p:cNvPicPr/>
          <p:nvPr/>
        </p:nvPicPr>
        <p:blipFill>
          <a:blip r:embed="rId4" cstate="print"/>
          <a:srcRect/>
          <a:stretch>
            <a:fillRect/>
          </a:stretch>
        </p:blipFill>
        <p:spPr bwMode="auto">
          <a:xfrm>
            <a:off x="5029200" y="1295400"/>
            <a:ext cx="40386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projects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NIH Blueprint Non-Human Primate (NHP) Atlas is a map of gene expression in the developing rhesus macaque brain (brains taken at ages 0,3,12,48 months).</a:t>
            </a:r>
          </a:p>
          <a:p>
            <a:r>
              <a:rPr lang="en-US" dirty="0" err="1" smtClean="0"/>
              <a:t>BrainSpan</a:t>
            </a:r>
            <a:r>
              <a:rPr lang="en-US" dirty="0" smtClean="0"/>
              <a:t> project – joint with Yale, UCSC Human fetal atlas under development (15-25 weeks). Includes </a:t>
            </a:r>
            <a:r>
              <a:rPr lang="en-US" dirty="0" err="1" smtClean="0"/>
              <a:t>epi</a:t>
            </a:r>
            <a:r>
              <a:rPr lang="en-US" dirty="0" smtClean="0"/>
              <a:t>-genetics and SNPs.</a:t>
            </a:r>
          </a:p>
          <a:p>
            <a:r>
              <a:rPr lang="en-US" dirty="0" smtClean="0"/>
              <a:t>Sleep mouse brain atlas</a:t>
            </a:r>
          </a:p>
          <a:p>
            <a:r>
              <a:rPr lang="en-US" dirty="0" smtClean="0"/>
              <a:t>Mouse brain connectivity atlas.</a:t>
            </a:r>
          </a:p>
          <a:p>
            <a:r>
              <a:rPr lang="en-US" b="1" dirty="0" smtClean="0"/>
              <a:t>Christof Koch</a:t>
            </a:r>
            <a:r>
              <a:rPr lang="en-US" dirty="0" smtClean="0"/>
              <a:t>– joined as chief scientific officer. Starting a consciousness project using mice.</a:t>
            </a:r>
            <a:endParaRPr lang="en-US" dirty="0">
              <a:solidFill>
                <a:schemeClr val="accent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1559</Words>
  <Application>Microsoft Office PowerPoint</Application>
  <PresentationFormat>On-screen Show (4:3)</PresentationFormat>
  <Paragraphs>112</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Neuroinformatics 2011 INCF (International Neuroinformatics Coordinating Facility)  </vt:lpstr>
      <vt:lpstr>About the conference</vt:lpstr>
      <vt:lpstr>Allen institute</vt:lpstr>
      <vt:lpstr>Allen Institute</vt:lpstr>
      <vt:lpstr>Allen human brain atlas</vt:lpstr>
      <vt:lpstr>Allen human brain atlas</vt:lpstr>
      <vt:lpstr>Allen human brain atlas</vt:lpstr>
      <vt:lpstr>Brain explorer 2 – key features</vt:lpstr>
      <vt:lpstr>Additional projects </vt:lpstr>
      <vt:lpstr>Human Connectome Project</vt:lpstr>
      <vt:lpstr>Connectome goals</vt:lpstr>
      <vt:lpstr>The contribution of resting-FMRI connectivity to the connectome </vt:lpstr>
      <vt:lpstr>Slide 13</vt:lpstr>
      <vt:lpstr>Slide 14</vt:lpstr>
      <vt:lpstr>Cerebral connectivity at multiple scales: A network and a geometry  </vt:lpstr>
      <vt:lpstr>Slide 16</vt:lpstr>
      <vt:lpstr>Linking the Human Connectome to the Genome: Informatics and Computational Approaches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Neuroinformatics 2011 INCF () World trade center – Boston            4-6/9/2011 </dc:title>
  <dc:creator>adimaron</dc:creator>
  <cp:lastModifiedBy>adimaron</cp:lastModifiedBy>
  <cp:revision>170</cp:revision>
  <dcterms:created xsi:type="dcterms:W3CDTF">2006-08-16T00:00:00Z</dcterms:created>
  <dcterms:modified xsi:type="dcterms:W3CDTF">2011-11-15T11:34:36Z</dcterms:modified>
</cp:coreProperties>
</file>