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79" r:id="rId8"/>
    <p:sldId id="278" r:id="rId9"/>
    <p:sldId id="262" r:id="rId10"/>
    <p:sldId id="263" r:id="rId11"/>
    <p:sldId id="264" r:id="rId12"/>
    <p:sldId id="267" r:id="rId13"/>
    <p:sldId id="265" r:id="rId14"/>
    <p:sldId id="270" r:id="rId15"/>
    <p:sldId id="271" r:id="rId16"/>
    <p:sldId id="266" r:id="rId17"/>
    <p:sldId id="268" r:id="rId18"/>
    <p:sldId id="273" r:id="rId19"/>
    <p:sldId id="269" r:id="rId20"/>
    <p:sldId id="272"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80"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0CB06-3B6A-40ED-A536-EDAF2CEF2D97}" type="datetimeFigureOut">
              <a:rPr lang="en-US" smtClean="0"/>
              <a:pPr/>
              <a:t>9/20/2011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319866-5E90-45AD-B277-B4849539AA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Applied previously to </a:t>
            </a:r>
            <a:r>
              <a:rPr lang="en-US" dirty="0" err="1" smtClean="0"/>
              <a:t>fMRI</a:t>
            </a:r>
            <a:r>
              <a:rPr lang="en-US" dirty="0" smtClean="0"/>
              <a:t> data by</a:t>
            </a:r>
            <a:r>
              <a:rPr lang="en-US" baseline="0" dirty="0" smtClean="0"/>
              <a:t> </a:t>
            </a:r>
            <a:r>
              <a:rPr lang="en-US" baseline="0" dirty="0" err="1" smtClean="0"/>
              <a:t>Buchel</a:t>
            </a:r>
            <a:r>
              <a:rPr lang="en-US" baseline="0" dirty="0" smtClean="0"/>
              <a:t> and </a:t>
            </a:r>
            <a:r>
              <a:rPr lang="en-US" baseline="0" dirty="0" err="1" smtClean="0"/>
              <a:t>Friston</a:t>
            </a:r>
            <a:r>
              <a:rPr lang="en-US" baseline="0" dirty="0" smtClean="0"/>
              <a:t> (HBM 6, 403-408, 1998)</a:t>
            </a:r>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???What do the numbers in the scale mean here?</a:t>
            </a:r>
          </a:p>
          <a:p>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S-RSFC used</a:t>
            </a:r>
            <a:r>
              <a:rPr lang="en-US" baseline="0" dirty="0" smtClean="0"/>
              <a:t> as mask???</a:t>
            </a:r>
          </a:p>
          <a:p>
            <a:r>
              <a:rPr lang="en-US" baseline="0" dirty="0" smtClean="0"/>
              <a:t>Show video</a:t>
            </a:r>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the blue color mean?</a:t>
            </a:r>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D6319866-5E90-45AD-B277-B4849539AA62}"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were only 10-20% of the voxels</a:t>
            </a:r>
            <a:r>
              <a:rPr lang="en-US" baseline="0" dirty="0" smtClean="0"/>
              <a:t> with strong connectivity</a:t>
            </a:r>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19866-5E90-45AD-B277-B4849539AA6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A1EFA-A69B-4349-917F-A2D6FDB557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A1EFA-A69B-4349-917F-A2D6FDB557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A1EFA-A69B-4349-917F-A2D6FDB557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A1EFA-A69B-4349-917F-A2D6FDB557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A1EFA-A69B-4349-917F-A2D6FDB5574A}"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A1EFA-A69B-4349-917F-A2D6FDB557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A1EFA-A69B-4349-917F-A2D6FDB5574A}"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A1EFA-A69B-4349-917F-A2D6FDB5574A}"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A1EFA-A69B-4349-917F-A2D6FDB5574A}"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A1EFA-A69B-4349-917F-A2D6FDB557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A1EFA-A69B-4349-917F-A2D6FDB5574A}"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E681E-A313-4D82-922E-7103BFA3F7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A1EFA-A69B-4349-917F-A2D6FDB5574A}"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E681E-A313-4D82-922E-7103BFA3F7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cbi.nlm.nih.gov/pubmed?term=%22Wang%20L%22%5bAuthor%5d" TargetMode="External"/><Relationship Id="rId7" Type="http://schemas.openxmlformats.org/officeDocument/2006/relationships/hyperlink" Target="http://www.ncbi.nlm.nih.gov/pubmed?term=%22He%20Y%22%5bAuthor%5d" TargetMode="External"/><Relationship Id="rId2" Type="http://schemas.openxmlformats.org/officeDocument/2006/relationships/hyperlink" Target="http://www.ncbi.nlm.nih.gov/pubmed?term=%22Kang%20J%22%5bAuthor%5d" TargetMode="External"/><Relationship Id="rId1" Type="http://schemas.openxmlformats.org/officeDocument/2006/relationships/slideLayout" Target="../slideLayouts/slideLayout1.xml"/><Relationship Id="rId6" Type="http://schemas.openxmlformats.org/officeDocument/2006/relationships/hyperlink" Target="http://www.ncbi.nlm.nih.gov/pubmed?term=%22Liang%20X%22%5bAuthor%5d" TargetMode="External"/><Relationship Id="rId5" Type="http://schemas.openxmlformats.org/officeDocument/2006/relationships/hyperlink" Target="http://www.ncbi.nlm.nih.gov/pubmed?term=%22Wang%20J%22%5bAuthor%5d" TargetMode="External"/><Relationship Id="rId4" Type="http://schemas.openxmlformats.org/officeDocument/2006/relationships/hyperlink" Target="http://www.ncbi.nlm.nih.gov/pubmed?term=%22Yan%20C%22%5bAuthor%5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C:\Adi\PhD\present\Journal%20Club\mmc3.avi"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Adi\PhD\present\Journal%20Club\mmc8.av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2819400"/>
          </a:xfrm>
        </p:spPr>
        <p:txBody>
          <a:bodyPr>
            <a:noAutofit/>
          </a:bodyPr>
          <a:lstStyle/>
          <a:p>
            <a:r>
              <a:rPr lang="en-US" sz="3600" i="1" dirty="0" smtClean="0"/>
              <a:t>Characterizing dynamic functional connectivity in the resting brain using variable parameter regression and Kalman filtering approaches</a:t>
            </a:r>
            <a:br>
              <a:rPr lang="en-US" sz="3600" i="1" dirty="0" smtClean="0"/>
            </a:br>
            <a:endParaRPr lang="en-US" sz="3600" i="1" dirty="0"/>
          </a:p>
        </p:txBody>
      </p:sp>
      <p:sp>
        <p:nvSpPr>
          <p:cNvPr id="3" name="Subtitle 2"/>
          <p:cNvSpPr>
            <a:spLocks noGrp="1"/>
          </p:cNvSpPr>
          <p:nvPr>
            <p:ph type="subTitle" idx="1"/>
          </p:nvPr>
        </p:nvSpPr>
        <p:spPr>
          <a:xfrm>
            <a:off x="762000" y="2971800"/>
            <a:ext cx="7391400" cy="2819400"/>
          </a:xfrm>
        </p:spPr>
        <p:txBody>
          <a:bodyPr>
            <a:normAutofit fontScale="92500"/>
          </a:bodyPr>
          <a:lstStyle/>
          <a:p>
            <a:r>
              <a:rPr lang="en-US" dirty="0" smtClean="0">
                <a:hlinkClick r:id="rId2"/>
              </a:rPr>
              <a:t>Kang J</a:t>
            </a:r>
            <a:r>
              <a:rPr lang="en-US" dirty="0" smtClean="0"/>
              <a:t>, </a:t>
            </a:r>
            <a:r>
              <a:rPr lang="en-US" dirty="0" smtClean="0">
                <a:hlinkClick r:id="rId3"/>
              </a:rPr>
              <a:t>Wang L</a:t>
            </a:r>
            <a:r>
              <a:rPr lang="en-US" dirty="0" smtClean="0"/>
              <a:t>, </a:t>
            </a:r>
            <a:r>
              <a:rPr lang="en-US" dirty="0" smtClean="0">
                <a:hlinkClick r:id="rId4"/>
              </a:rPr>
              <a:t>Yan C</a:t>
            </a:r>
            <a:r>
              <a:rPr lang="en-US" dirty="0" smtClean="0"/>
              <a:t>, </a:t>
            </a:r>
            <a:r>
              <a:rPr lang="en-US" dirty="0" smtClean="0">
                <a:hlinkClick r:id="rId5"/>
              </a:rPr>
              <a:t>Wang J</a:t>
            </a:r>
            <a:r>
              <a:rPr lang="en-US" dirty="0" smtClean="0"/>
              <a:t>, </a:t>
            </a:r>
            <a:r>
              <a:rPr lang="en-US" dirty="0" smtClean="0">
                <a:hlinkClick r:id="rId6"/>
              </a:rPr>
              <a:t>Liang X</a:t>
            </a:r>
            <a:r>
              <a:rPr lang="en-US" dirty="0" smtClean="0"/>
              <a:t>, </a:t>
            </a:r>
            <a:r>
              <a:rPr lang="en-US" dirty="0" smtClean="0">
                <a:hlinkClick r:id="rId7"/>
              </a:rPr>
              <a:t>He Y</a:t>
            </a:r>
            <a:r>
              <a:rPr lang="en-US" dirty="0" smtClean="0"/>
              <a:t>.</a:t>
            </a:r>
            <a:endParaRPr lang="en-US" b="1" dirty="0" smtClean="0"/>
          </a:p>
          <a:p>
            <a:r>
              <a:rPr lang="en-US" dirty="0" smtClean="0"/>
              <a:t>State Key Laboratory of Cognitive Neuroscience and Learning, Beijing Normal University, Beijing, China.</a:t>
            </a:r>
          </a:p>
          <a:p>
            <a:r>
              <a:rPr lang="en-US" dirty="0" smtClean="0">
                <a:solidFill>
                  <a:schemeClr val="tx1"/>
                </a:solidFill>
              </a:rPr>
              <a:t>Neuroimage 56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simulated data</a:t>
            </a:r>
            <a:endParaRPr lang="en-US" dirty="0"/>
          </a:p>
        </p:txBody>
      </p:sp>
      <p:pic>
        <p:nvPicPr>
          <p:cNvPr id="4" name="Content Placeholder 3" descr="Fig2.png"/>
          <p:cNvPicPr>
            <a:picLocks noGrp="1" noChangeAspect="1"/>
          </p:cNvPicPr>
          <p:nvPr>
            <p:ph idx="1"/>
          </p:nvPr>
        </p:nvPicPr>
        <p:blipFill>
          <a:blip r:embed="rId2" cstate="print"/>
          <a:stretch>
            <a:fillRect/>
          </a:stretch>
        </p:blipFill>
        <p:spPr>
          <a:xfrm>
            <a:off x="152400" y="3990394"/>
            <a:ext cx="6400800" cy="2481942"/>
          </a:xfrm>
        </p:spPr>
      </p:pic>
      <p:sp>
        <p:nvSpPr>
          <p:cNvPr id="5" name="TextBox 4"/>
          <p:cNvSpPr txBox="1"/>
          <p:nvPr/>
        </p:nvSpPr>
        <p:spPr>
          <a:xfrm>
            <a:off x="6324600" y="3886200"/>
            <a:ext cx="2971800" cy="2677656"/>
          </a:xfrm>
          <a:prstGeom prst="rect">
            <a:avLst/>
          </a:prstGeom>
          <a:noFill/>
        </p:spPr>
        <p:txBody>
          <a:bodyPr wrap="square" rtlCol="0">
            <a:spAutoFit/>
          </a:bodyPr>
          <a:lstStyle/>
          <a:p>
            <a:r>
              <a:rPr lang="en-US" sz="2400" dirty="0" smtClean="0"/>
              <a:t>  </a:t>
            </a:r>
            <a:r>
              <a:rPr lang="en-US" sz="2400" dirty="0" smtClean="0">
                <a:solidFill>
                  <a:srgbClr val="FF33CC"/>
                </a:solidFill>
              </a:rPr>
              <a:t>Pink</a:t>
            </a:r>
            <a:r>
              <a:rPr lang="en-US" sz="2400" dirty="0" smtClean="0"/>
              <a:t> = dynamic regression coefficient (</a:t>
            </a:r>
            <a:r>
              <a:rPr lang="el-GR" sz="2400" dirty="0" smtClean="0"/>
              <a:t>β</a:t>
            </a:r>
            <a:r>
              <a:rPr lang="en-US" sz="2400" dirty="0" smtClean="0"/>
              <a:t>)  with standard error</a:t>
            </a:r>
          </a:p>
          <a:p>
            <a:r>
              <a:rPr lang="en-US" sz="2400" dirty="0" smtClean="0">
                <a:solidFill>
                  <a:srgbClr val="00FF00"/>
                </a:solidFill>
              </a:rPr>
              <a:t>Green</a:t>
            </a:r>
            <a:r>
              <a:rPr lang="en-US" sz="2400" dirty="0" smtClean="0"/>
              <a:t> = linear regression coefficient (Pearson correlation)</a:t>
            </a:r>
            <a:endParaRPr lang="en-US" sz="2400" dirty="0"/>
          </a:p>
        </p:txBody>
      </p:sp>
      <p:pic>
        <p:nvPicPr>
          <p:cNvPr id="10" name="Picture 9" descr="Fig1.png"/>
          <p:cNvPicPr>
            <a:picLocks noChangeAspect="1"/>
          </p:cNvPicPr>
          <p:nvPr/>
        </p:nvPicPr>
        <p:blipFill>
          <a:blip r:embed="rId3" cstate="print"/>
          <a:stretch>
            <a:fillRect/>
          </a:stretch>
        </p:blipFill>
        <p:spPr>
          <a:xfrm>
            <a:off x="0" y="1570154"/>
            <a:ext cx="6565405" cy="25446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on </a:t>
            </a:r>
            <a:r>
              <a:rPr lang="en-US" dirty="0" err="1" smtClean="0"/>
              <a:t>fMRI</a:t>
            </a:r>
            <a:r>
              <a:rPr lang="en-US" dirty="0" smtClean="0"/>
              <a:t> data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22 resting state </a:t>
            </a:r>
            <a:r>
              <a:rPr lang="en-US" dirty="0" err="1" smtClean="0"/>
              <a:t>fMRI</a:t>
            </a:r>
            <a:r>
              <a:rPr lang="en-US" dirty="0" smtClean="0"/>
              <a:t> data sets taken from the “</a:t>
            </a:r>
            <a:r>
              <a:rPr lang="en-US" dirty="0" err="1" smtClean="0"/>
              <a:t>Connectome</a:t>
            </a:r>
            <a:r>
              <a:rPr lang="en-US" dirty="0" smtClean="0"/>
              <a:t>“ database.</a:t>
            </a:r>
          </a:p>
          <a:p>
            <a:r>
              <a:rPr lang="en-US" dirty="0" smtClean="0"/>
              <a:t>Healthy, right handed collage students (11 females), of age 17-24.</a:t>
            </a:r>
          </a:p>
          <a:p>
            <a:r>
              <a:rPr lang="en-US" dirty="0" smtClean="0"/>
              <a:t>Static resting state functional connectivity maps were generated for 8 known resting state networks (RSNs), using a seed based correlation analysis (S-RSFC).</a:t>
            </a:r>
          </a:p>
          <a:p>
            <a:r>
              <a:rPr lang="en-US" dirty="0" smtClean="0"/>
              <a:t>Maps were tested using one tailed one sample t-test and corrected for MTC (Monte Carlo)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0" y="685800"/>
            <a:ext cx="4419600" cy="6001643"/>
          </a:xfrm>
          <a:prstGeom prst="rect">
            <a:avLst/>
          </a:prstGeom>
          <a:noFill/>
        </p:spPr>
        <p:txBody>
          <a:bodyPr wrap="square" rtlCol="0">
            <a:spAutoFit/>
          </a:bodyPr>
          <a:lstStyle/>
          <a:p>
            <a:r>
              <a:rPr lang="en-US" dirty="0" smtClean="0"/>
              <a:t> </a:t>
            </a:r>
            <a:r>
              <a:rPr lang="en-US" sz="2400" dirty="0" smtClean="0"/>
              <a:t>The positive correlation maps of the default-mode, attention, memory, motor, auditory, visual, language and subcortical networks during the resting state. </a:t>
            </a:r>
          </a:p>
          <a:p>
            <a:endParaRPr lang="en-US" sz="2400" dirty="0" smtClean="0"/>
          </a:p>
          <a:p>
            <a:r>
              <a:rPr lang="en-US" sz="2400" dirty="0" smtClean="0"/>
              <a:t>A group correlation map of each network was created using a one sample </a:t>
            </a:r>
            <a:r>
              <a:rPr lang="en-US" sz="2400" i="1" dirty="0" smtClean="0"/>
              <a:t>t</a:t>
            </a:r>
            <a:r>
              <a:rPr lang="en-US" sz="2400" dirty="0" smtClean="0"/>
              <a:t>-test, (p &lt; 0.05, corrected).</a:t>
            </a:r>
          </a:p>
          <a:p>
            <a:r>
              <a:rPr lang="en-US" sz="2400" dirty="0" smtClean="0"/>
              <a:t/>
            </a:r>
            <a:br>
              <a:rPr lang="en-US" sz="2400" dirty="0" smtClean="0"/>
            </a:br>
            <a:r>
              <a:rPr lang="en-US" sz="2400" dirty="0" smtClean="0"/>
              <a:t> The green circle and pink arrow of each map show the location of the ROI with the relevant MNI coordinates.</a:t>
            </a:r>
          </a:p>
          <a:p>
            <a:endParaRPr lang="en-US" sz="2400" dirty="0"/>
          </a:p>
        </p:txBody>
      </p:sp>
      <p:pic>
        <p:nvPicPr>
          <p:cNvPr id="6" name="Picture 5" descr="Fig2.png"/>
          <p:cNvPicPr>
            <a:picLocks noChangeAspect="1"/>
          </p:cNvPicPr>
          <p:nvPr/>
        </p:nvPicPr>
        <p:blipFill>
          <a:blip r:embed="rId3" cstate="print"/>
          <a:stretch>
            <a:fillRect/>
          </a:stretch>
        </p:blipFill>
        <p:spPr>
          <a:xfrm>
            <a:off x="392135" y="228600"/>
            <a:ext cx="3570265" cy="6400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en-US" dirty="0" smtClean="0"/>
              <a:t>Dynamic Resting State Functional Connectivity (D-RSFC) maps were evaluated </a:t>
            </a:r>
          </a:p>
          <a:p>
            <a:r>
              <a:rPr lang="en-US" dirty="0" smtClean="0"/>
              <a:t>S-RSFC maps were used as masks to constrain D-RSFC maps.</a:t>
            </a:r>
          </a:p>
          <a:p>
            <a:r>
              <a:rPr lang="en-US" dirty="0" smtClean="0"/>
              <a:t>Next regression coefficient were computed between the ROIs and all voxels in the mask.</a:t>
            </a:r>
          </a:p>
          <a:p>
            <a:r>
              <a:rPr lang="en-US" dirty="0" smtClean="0"/>
              <a:t>8 movies were generated, demonstrating the time varying functional connectivity within each network.</a:t>
            </a:r>
          </a:p>
          <a:p>
            <a:r>
              <a:rPr lang="en-US" dirty="0" smtClean="0"/>
              <a:t>Connectivity strength was calculated for each voxels by counting the number of time points with </a:t>
            </a:r>
            <a:r>
              <a:rPr lang="el-GR" dirty="0" smtClean="0"/>
              <a:t>β</a:t>
            </a:r>
            <a:r>
              <a:rPr lang="en-US" dirty="0" smtClean="0"/>
              <a:t> significantly different from 0</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mc3.avi">
            <a:hlinkClick r:id="" action="ppaction://media"/>
          </p:cNvPr>
          <p:cNvPicPr>
            <a:picLocks noGrp="1" noRot="1" noChangeAspect="1"/>
          </p:cNvPicPr>
          <p:nvPr>
            <p:ph idx="1"/>
            <a:videoFile r:link="rId1"/>
          </p:nvPr>
        </p:nvPicPr>
        <p:blipFill>
          <a:blip r:embed="rId4" cstate="print"/>
          <a:stretch>
            <a:fillRect/>
          </a:stretch>
        </p:blipFill>
        <p:spPr>
          <a:xfrm>
            <a:off x="1687733" y="1828800"/>
            <a:ext cx="5627467" cy="4440019"/>
          </a:xfrm>
          <a:prstGeom prst="rect">
            <a:avLst/>
          </a:prstGeom>
        </p:spPr>
      </p:pic>
      <p:sp>
        <p:nvSpPr>
          <p:cNvPr id="5" name="Title 1"/>
          <p:cNvSpPr>
            <a:spLocks noGrp="1"/>
          </p:cNvSpPr>
          <p:nvPr>
            <p:ph type="title"/>
          </p:nvPr>
        </p:nvSpPr>
        <p:spPr>
          <a:xfrm>
            <a:off x="457200" y="274638"/>
            <a:ext cx="8229600" cy="1143000"/>
          </a:xfrm>
        </p:spPr>
        <p:txBody>
          <a:bodyPr/>
          <a:lstStyle/>
          <a:p>
            <a:r>
              <a:rPr lang="en-US" dirty="0" smtClean="0"/>
              <a:t>Attention network</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network</a:t>
            </a:r>
            <a:endParaRPr lang="en-US" dirty="0"/>
          </a:p>
        </p:txBody>
      </p:sp>
      <p:pic>
        <p:nvPicPr>
          <p:cNvPr id="4" name="mmc8.avi">
            <a:hlinkClick r:id="" action="ppaction://media"/>
          </p:cNvPr>
          <p:cNvPicPr>
            <a:picLocks noRot="1" noChangeAspect="1"/>
          </p:cNvPicPr>
          <p:nvPr>
            <a:videoFile r:link="rId1"/>
          </p:nvPr>
        </p:nvPicPr>
        <p:blipFill>
          <a:blip r:embed="rId3" cstate="print"/>
          <a:stretch>
            <a:fillRect/>
          </a:stretch>
        </p:blipFill>
        <p:spPr>
          <a:xfrm>
            <a:off x="1371600" y="1752600"/>
            <a:ext cx="6172200" cy="486980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4.png"/>
          <p:cNvPicPr>
            <a:picLocks noChangeAspect="1"/>
          </p:cNvPicPr>
          <p:nvPr/>
        </p:nvPicPr>
        <p:blipFill>
          <a:blip r:embed="rId3" cstate="print"/>
          <a:stretch>
            <a:fillRect/>
          </a:stretch>
        </p:blipFill>
        <p:spPr>
          <a:xfrm>
            <a:off x="503594" y="228600"/>
            <a:ext cx="3458806" cy="6381257"/>
          </a:xfrm>
          <a:prstGeom prst="rect">
            <a:avLst/>
          </a:prstGeom>
        </p:spPr>
      </p:pic>
      <p:sp>
        <p:nvSpPr>
          <p:cNvPr id="5" name="TextBox 4"/>
          <p:cNvSpPr txBox="1"/>
          <p:nvPr/>
        </p:nvSpPr>
        <p:spPr>
          <a:xfrm>
            <a:off x="4191000" y="533400"/>
            <a:ext cx="4419600" cy="5632311"/>
          </a:xfrm>
          <a:prstGeom prst="rect">
            <a:avLst/>
          </a:prstGeom>
          <a:noFill/>
        </p:spPr>
        <p:txBody>
          <a:bodyPr wrap="square" rtlCol="0">
            <a:spAutoFit/>
          </a:bodyPr>
          <a:lstStyle/>
          <a:p>
            <a:r>
              <a:rPr lang="en-US" dirty="0" smtClean="0"/>
              <a:t> </a:t>
            </a:r>
            <a:r>
              <a:rPr lang="en-US" sz="2400" dirty="0" smtClean="0"/>
              <a:t>The probability distribution of D-RSFC strength.</a:t>
            </a:r>
          </a:p>
          <a:p>
            <a:r>
              <a:rPr lang="en-US" sz="2400" dirty="0" smtClean="0"/>
              <a:t> The strength probability distribution maps of the default-mode, attention, memory, motor, auditory, visual, language and subcortical networks during the resting state. </a:t>
            </a:r>
          </a:p>
          <a:p>
            <a:r>
              <a:rPr lang="en-US" sz="2400" dirty="0" smtClean="0"/>
              <a:t>The green circle of each map shows the coordinates of the ROI. The different color-coded voxels in each network indicate different connectivity strengths with the ROI.</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5.png"/>
          <p:cNvPicPr>
            <a:picLocks noChangeAspect="1"/>
          </p:cNvPicPr>
          <p:nvPr/>
        </p:nvPicPr>
        <p:blipFill>
          <a:blip r:embed="rId3" cstate="print"/>
          <a:stretch>
            <a:fillRect/>
          </a:stretch>
        </p:blipFill>
        <p:spPr>
          <a:xfrm>
            <a:off x="685801" y="169689"/>
            <a:ext cx="7619999" cy="5675067"/>
          </a:xfrm>
          <a:prstGeom prst="rect">
            <a:avLst/>
          </a:prstGeom>
        </p:spPr>
      </p:pic>
      <p:sp>
        <p:nvSpPr>
          <p:cNvPr id="5" name="TextBox 4"/>
          <p:cNvSpPr txBox="1"/>
          <p:nvPr/>
        </p:nvSpPr>
        <p:spPr>
          <a:xfrm>
            <a:off x="152400" y="5886271"/>
            <a:ext cx="8686800" cy="1200329"/>
          </a:xfrm>
          <a:prstGeom prst="rect">
            <a:avLst/>
          </a:prstGeom>
          <a:noFill/>
        </p:spPr>
        <p:txBody>
          <a:bodyPr wrap="square" rtlCol="0">
            <a:spAutoFit/>
          </a:bodyPr>
          <a:lstStyle/>
          <a:p>
            <a:r>
              <a:rPr lang="en-US" dirty="0" smtClean="0"/>
              <a:t>The percentage of connectivity strength of each network is shown as an interval of 0.1. The probability means the number of time points at which regression coefficient was significantly different from zero, divided by the total number of time points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Stability of strong functional connectivity across subjects</a:t>
            </a:r>
            <a:endParaRPr lang="en-US" dirty="0"/>
          </a:p>
        </p:txBody>
      </p:sp>
      <p:pic>
        <p:nvPicPr>
          <p:cNvPr id="4" name="Picture 3" descr="fig6.png"/>
          <p:cNvPicPr>
            <a:picLocks noChangeAspect="1"/>
          </p:cNvPicPr>
          <p:nvPr/>
        </p:nvPicPr>
        <p:blipFill>
          <a:blip r:embed="rId2" cstate="print"/>
          <a:stretch>
            <a:fillRect/>
          </a:stretch>
        </p:blipFill>
        <p:spPr>
          <a:xfrm>
            <a:off x="1752600" y="1656783"/>
            <a:ext cx="5382377" cy="4058217"/>
          </a:xfrm>
          <a:prstGeom prst="rect">
            <a:avLst/>
          </a:prstGeom>
        </p:spPr>
      </p:pic>
      <p:sp>
        <p:nvSpPr>
          <p:cNvPr id="5" name="TextBox 4"/>
          <p:cNvSpPr txBox="1"/>
          <p:nvPr/>
        </p:nvSpPr>
        <p:spPr>
          <a:xfrm>
            <a:off x="304800" y="5791200"/>
            <a:ext cx="8001000" cy="923330"/>
          </a:xfrm>
          <a:prstGeom prst="rect">
            <a:avLst/>
          </a:prstGeom>
          <a:noFill/>
        </p:spPr>
        <p:txBody>
          <a:bodyPr wrap="square" rtlCol="0">
            <a:spAutoFit/>
          </a:bodyPr>
          <a:lstStyle/>
          <a:p>
            <a:r>
              <a:rPr lang="en-US" dirty="0" smtClean="0"/>
              <a:t>This </a:t>
            </a:r>
            <a:r>
              <a:rPr lang="en-US" dirty="0" err="1" smtClean="0"/>
              <a:t>boxplot</a:t>
            </a:r>
            <a:r>
              <a:rPr lang="en-US" dirty="0" smtClean="0"/>
              <a:t> shows median, </a:t>
            </a:r>
            <a:r>
              <a:rPr lang="en-US" dirty="0" err="1" smtClean="0"/>
              <a:t>interquartile</a:t>
            </a:r>
            <a:r>
              <a:rPr lang="en-US" dirty="0" smtClean="0"/>
              <a:t>, and range for the percentages of the group of subjects. The stability percentage of </a:t>
            </a:r>
            <a:r>
              <a:rPr lang="en-US" dirty="0" err="1" smtClean="0"/>
              <a:t>voxelsthat</a:t>
            </a:r>
            <a:r>
              <a:rPr lang="en-US" dirty="0" smtClean="0"/>
              <a:t> have strong connectivity with the ROIs was almost 100%.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D-RSFC maps spatial similarity between different time points</a:t>
            </a:r>
            <a:endParaRPr lang="en-US" dirty="0"/>
          </a:p>
        </p:txBody>
      </p:sp>
      <p:sp>
        <p:nvSpPr>
          <p:cNvPr id="3" name="Content Placeholder 2"/>
          <p:cNvSpPr>
            <a:spLocks noGrp="1"/>
          </p:cNvSpPr>
          <p:nvPr>
            <p:ph idx="1"/>
          </p:nvPr>
        </p:nvSpPr>
        <p:spPr>
          <a:xfrm>
            <a:off x="457200" y="1600201"/>
            <a:ext cx="8229600" cy="2743199"/>
          </a:xfrm>
        </p:spPr>
        <p:txBody>
          <a:bodyPr>
            <a:normAutofit/>
          </a:bodyPr>
          <a:lstStyle/>
          <a:p>
            <a:r>
              <a:rPr lang="en-US" dirty="0" smtClean="0"/>
              <a:t>For each network – </a:t>
            </a:r>
            <a:r>
              <a:rPr lang="en-US" dirty="0" err="1" smtClean="0"/>
              <a:t>Kandall’s</a:t>
            </a:r>
            <a:r>
              <a:rPr lang="en-US" dirty="0" smtClean="0"/>
              <a:t> Coefficient of concordance (KCC) was calculated across subjects</a:t>
            </a:r>
          </a:p>
          <a:p>
            <a:r>
              <a:rPr lang="en-US" dirty="0" smtClean="0"/>
              <a:t>KCC quantifies the similarity of a network across time                                           </a:t>
            </a:r>
            <a:endParaRPr lang="en-US" dirty="0"/>
          </a:p>
        </p:txBody>
      </p:sp>
      <p:pic>
        <p:nvPicPr>
          <p:cNvPr id="4" name="Picture 3" descr="form3.png"/>
          <p:cNvPicPr>
            <a:picLocks noChangeAspect="1"/>
          </p:cNvPicPr>
          <p:nvPr/>
        </p:nvPicPr>
        <p:blipFill>
          <a:blip r:embed="rId2" cstate="print"/>
          <a:stretch>
            <a:fillRect/>
          </a:stretch>
        </p:blipFill>
        <p:spPr>
          <a:xfrm>
            <a:off x="685800" y="4114800"/>
            <a:ext cx="3396194" cy="1671701"/>
          </a:xfrm>
          <a:prstGeom prst="rect">
            <a:avLst/>
          </a:prstGeom>
        </p:spPr>
      </p:pic>
      <p:sp>
        <p:nvSpPr>
          <p:cNvPr id="5" name="TextBox 4"/>
          <p:cNvSpPr txBox="1"/>
          <p:nvPr/>
        </p:nvSpPr>
        <p:spPr>
          <a:xfrm>
            <a:off x="4114800" y="4191000"/>
            <a:ext cx="5029200" cy="1631216"/>
          </a:xfrm>
          <a:prstGeom prst="rect">
            <a:avLst/>
          </a:prstGeom>
          <a:noFill/>
        </p:spPr>
        <p:txBody>
          <a:bodyPr wrap="square" rtlCol="0">
            <a:spAutoFit/>
          </a:bodyPr>
          <a:lstStyle/>
          <a:p>
            <a:r>
              <a:rPr lang="en-US" sz="2000" dirty="0" err="1" smtClean="0"/>
              <a:t>Ri</a:t>
            </a:r>
            <a:r>
              <a:rPr lang="en-US" sz="2000" dirty="0" smtClean="0"/>
              <a:t> = sum rank of the </a:t>
            </a:r>
            <a:r>
              <a:rPr lang="en-US" sz="2000" dirty="0" err="1" smtClean="0"/>
              <a:t>ith</a:t>
            </a:r>
            <a:r>
              <a:rPr lang="en-US" sz="2000" dirty="0" smtClean="0"/>
              <a:t> voxel within the network</a:t>
            </a:r>
          </a:p>
          <a:p>
            <a:r>
              <a:rPr lang="en-US" sz="2000" dirty="0" smtClean="0"/>
              <a:t>n = number of voxels within the S-RSFC maps</a:t>
            </a:r>
          </a:p>
          <a:p>
            <a:r>
              <a:rPr lang="en-US" sz="2000" dirty="0" smtClean="0"/>
              <a:t>    = ((n+1)K)/2 is the mean of </a:t>
            </a:r>
            <a:r>
              <a:rPr lang="en-US" sz="2000" dirty="0" err="1" smtClean="0"/>
              <a:t>Ri</a:t>
            </a:r>
            <a:endParaRPr lang="en-US" sz="2000" dirty="0" smtClean="0"/>
          </a:p>
          <a:p>
            <a:r>
              <a:rPr lang="en-US" sz="2000" dirty="0" smtClean="0"/>
              <a:t>K = number of TRs (here 230)</a:t>
            </a:r>
          </a:p>
        </p:txBody>
      </p:sp>
      <p:pic>
        <p:nvPicPr>
          <p:cNvPr id="1026" name="Picture 2"/>
          <p:cNvPicPr>
            <a:picLocks noChangeAspect="1" noChangeArrowheads="1"/>
          </p:cNvPicPr>
          <p:nvPr/>
        </p:nvPicPr>
        <p:blipFill>
          <a:blip r:embed="rId3" cstate="print"/>
          <a:srcRect/>
          <a:stretch>
            <a:fillRect/>
          </a:stretch>
        </p:blipFill>
        <p:spPr bwMode="auto">
          <a:xfrm>
            <a:off x="4191000" y="5181600"/>
            <a:ext cx="164123" cy="304800"/>
          </a:xfrm>
          <a:prstGeom prst="rect">
            <a:avLst/>
          </a:prstGeom>
          <a:noFill/>
          <a:ln w="9525">
            <a:noFill/>
            <a:miter lim="800000"/>
            <a:headEnd/>
            <a:tailEnd/>
          </a:ln>
        </p:spPr>
      </p:pic>
      <p:sp>
        <p:nvSpPr>
          <p:cNvPr id="7" name="TextBox 6"/>
          <p:cNvSpPr txBox="1"/>
          <p:nvPr/>
        </p:nvSpPr>
        <p:spPr>
          <a:xfrm>
            <a:off x="685800" y="5943600"/>
            <a:ext cx="7772400" cy="830997"/>
          </a:xfrm>
          <a:prstGeom prst="rect">
            <a:avLst/>
          </a:prstGeom>
          <a:noFill/>
        </p:spPr>
        <p:txBody>
          <a:bodyPr wrap="square" rtlCol="0">
            <a:spAutoFit/>
          </a:bodyPr>
          <a:lstStyle/>
          <a:p>
            <a:r>
              <a:rPr lang="el-GR" sz="2400" dirty="0" smtClean="0"/>
              <a:t>Χ</a:t>
            </a:r>
            <a:r>
              <a:rPr lang="en-US" sz="2400" baseline="30000" dirty="0" smtClean="0"/>
              <a:t>2</a:t>
            </a:r>
            <a:r>
              <a:rPr lang="en-US" sz="2400" dirty="0" smtClean="0"/>
              <a:t> = K(n-1)W      The KCC of one network is an </a:t>
            </a:r>
            <a:r>
              <a:rPr lang="en-US" sz="2400" smtClean="0"/>
              <a:t>average over </a:t>
            </a:r>
            <a:r>
              <a:rPr lang="en-US" sz="2400" dirty="0" smtClean="0"/>
              <a:t>all </a:t>
            </a:r>
            <a:r>
              <a:rPr lang="en-US" sz="2400" dirty="0" err="1" smtClean="0"/>
              <a:t>sujects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457200" y="1600200"/>
            <a:ext cx="8382000" cy="4525963"/>
          </a:xfrm>
        </p:spPr>
        <p:txBody>
          <a:bodyPr>
            <a:noAutofit/>
          </a:bodyPr>
          <a:lstStyle/>
          <a:p>
            <a:r>
              <a:rPr lang="en-US" sz="2400" dirty="0" smtClean="0"/>
              <a:t>Human brain activity depends on the functional connectivity of multiple brain regions that form specific functional brain networks. </a:t>
            </a:r>
          </a:p>
          <a:p>
            <a:r>
              <a:rPr lang="en-US" sz="2400" dirty="0" smtClean="0"/>
              <a:t>Recent studies indicated that relationship between brain regions can be investigated by examining the functional connectivity of spontaneous blood oxygen level-dependent (BOLD) signals derived from resting-state functional MRI. </a:t>
            </a:r>
          </a:p>
          <a:p>
            <a:r>
              <a:rPr lang="en-US" sz="2400" dirty="0" smtClean="0"/>
              <a:t>Most of these studies assume that inter-regional interactions are temporally stationary. However, little is known about the dynamic characteristics of resting-state functional connectivity (RSFC). </a:t>
            </a:r>
          </a:p>
          <a:p>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similarity of D-RSFC maps across time</a:t>
            </a:r>
            <a:endParaRPr lang="en-US" dirty="0"/>
          </a:p>
        </p:txBody>
      </p:sp>
      <p:pic>
        <p:nvPicPr>
          <p:cNvPr id="4" name="Content Placeholder 3" descr="fig7.png"/>
          <p:cNvPicPr>
            <a:picLocks noGrp="1" noChangeAspect="1"/>
          </p:cNvPicPr>
          <p:nvPr>
            <p:ph idx="1"/>
          </p:nvPr>
        </p:nvPicPr>
        <p:blipFill>
          <a:blip r:embed="rId2" cstate="print"/>
          <a:stretch>
            <a:fillRect/>
          </a:stretch>
        </p:blipFill>
        <p:spPr>
          <a:xfrm>
            <a:off x="1371601" y="1848361"/>
            <a:ext cx="5948746" cy="436103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Spatial similarity between D-RSFC and S-RSFC maps</a:t>
            </a:r>
            <a:endParaRPr lang="en-US" dirty="0"/>
          </a:p>
        </p:txBody>
      </p:sp>
      <p:pic>
        <p:nvPicPr>
          <p:cNvPr id="4" name="Content Placeholder 3" descr="Fig8.png"/>
          <p:cNvPicPr>
            <a:picLocks noGrp="1" noChangeAspect="1"/>
          </p:cNvPicPr>
          <p:nvPr>
            <p:ph idx="1"/>
          </p:nvPr>
        </p:nvPicPr>
        <p:blipFill>
          <a:blip r:embed="rId2" cstate="print"/>
          <a:stretch>
            <a:fillRect/>
          </a:stretch>
        </p:blipFill>
        <p:spPr>
          <a:xfrm>
            <a:off x="1220463" y="2005547"/>
            <a:ext cx="5961752" cy="424285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relationships between networks</a:t>
            </a:r>
            <a:endParaRPr lang="en-US" dirty="0"/>
          </a:p>
        </p:txBody>
      </p:sp>
      <p:pic>
        <p:nvPicPr>
          <p:cNvPr id="4" name="Content Placeholder 3" descr="fig9.png"/>
          <p:cNvPicPr>
            <a:picLocks noGrp="1" noChangeAspect="1"/>
          </p:cNvPicPr>
          <p:nvPr>
            <p:ph idx="1"/>
          </p:nvPr>
        </p:nvPicPr>
        <p:blipFill>
          <a:blip r:embed="rId3" cstate="print"/>
          <a:stretch>
            <a:fillRect/>
          </a:stretch>
        </p:blipFill>
        <p:spPr>
          <a:xfrm>
            <a:off x="457200" y="2174956"/>
            <a:ext cx="8229600" cy="3376451"/>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application of a novel method (VPR with </a:t>
            </a:r>
            <a:r>
              <a:rPr lang="en-US" dirty="0" err="1" smtClean="0"/>
              <a:t>Kalman</a:t>
            </a:r>
            <a:r>
              <a:rPr lang="en-US" dirty="0" smtClean="0"/>
              <a:t> filtering) revealed dynamic functional connectivity both within and between multiple cognitive networks</a:t>
            </a:r>
          </a:p>
          <a:p>
            <a:r>
              <a:rPr lang="en-US" dirty="0" smtClean="0"/>
              <a:t>The observed dynamic connectivity suggests the traditional linear measurement may not entirely reflect the interactions between brain regions</a:t>
            </a:r>
          </a:p>
          <a:p>
            <a:r>
              <a:rPr lang="en-US" dirty="0" smtClean="0"/>
              <a:t>Comparison against sliding window approach claim to perform better in noise suppression and accurate estimation within the interval between noise and sine part (fig missing – no results shown).</a:t>
            </a:r>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a:t>
            </a:r>
            <a:endParaRPr lang="en-US" dirty="0"/>
          </a:p>
        </p:txBody>
      </p:sp>
      <p:sp>
        <p:nvSpPr>
          <p:cNvPr id="3" name="Content Placeholder 2"/>
          <p:cNvSpPr>
            <a:spLocks noGrp="1"/>
          </p:cNvSpPr>
          <p:nvPr>
            <p:ph idx="1"/>
          </p:nvPr>
        </p:nvSpPr>
        <p:spPr/>
        <p:txBody>
          <a:bodyPr/>
          <a:lstStyle/>
          <a:p>
            <a:r>
              <a:rPr lang="en-US" dirty="0" smtClean="0"/>
              <a:t>Some supplementary figures were not to be found </a:t>
            </a:r>
          </a:p>
          <a:p>
            <a:r>
              <a:rPr lang="en-US" dirty="0" smtClean="0"/>
              <a:t>Claim to introduce a method – this method has already been used in the exact same manner on another type of </a:t>
            </a:r>
            <a:r>
              <a:rPr lang="en-US" dirty="0" err="1" smtClean="0"/>
              <a:t>fMRI</a:t>
            </a:r>
            <a:r>
              <a:rPr lang="en-US" dirty="0" smtClean="0"/>
              <a:t> experiment.</a:t>
            </a:r>
          </a:p>
          <a:p>
            <a:r>
              <a:rPr lang="en-US" dirty="0" smtClean="0"/>
              <a:t>I did not see support in results for inter-network connectivity dynamics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work</a:t>
            </a:r>
            <a:endParaRPr lang="en-US" dirty="0"/>
          </a:p>
        </p:txBody>
      </p:sp>
      <p:sp>
        <p:nvSpPr>
          <p:cNvPr id="3" name="Content Placeholder 2"/>
          <p:cNvSpPr>
            <a:spLocks noGrp="1"/>
          </p:cNvSpPr>
          <p:nvPr>
            <p:ph idx="1"/>
          </p:nvPr>
        </p:nvSpPr>
        <p:spPr/>
        <p:txBody>
          <a:bodyPr/>
          <a:lstStyle/>
          <a:p>
            <a:r>
              <a:rPr lang="en-US" dirty="0" smtClean="0"/>
              <a:t>Aims at detecting functional connectivity fluctuations within and between multiple known functional brain networks. </a:t>
            </a:r>
          </a:p>
          <a:p>
            <a:r>
              <a:rPr lang="en-US" dirty="0" smtClean="0"/>
              <a:t>This is done by combining:</a:t>
            </a:r>
          </a:p>
          <a:p>
            <a:pPr>
              <a:buNone/>
            </a:pPr>
            <a:r>
              <a:rPr lang="en-US" dirty="0"/>
              <a:t>	</a:t>
            </a:r>
            <a:r>
              <a:rPr lang="en-US" dirty="0" smtClean="0"/>
              <a:t>1) Variable Parameter Regression (VRP) </a:t>
            </a:r>
          </a:p>
          <a:p>
            <a:pPr>
              <a:buNone/>
            </a:pPr>
            <a:r>
              <a:rPr lang="en-US" dirty="0" smtClean="0"/>
              <a:t>    2) Kalman filtering approach  (Kalman 1960, </a:t>
            </a:r>
            <a:r>
              <a:rPr lang="en-US" dirty="0" err="1" smtClean="0"/>
              <a:t>Garbade</a:t>
            </a:r>
            <a:r>
              <a:rPr lang="en-US" dirty="0" smtClean="0"/>
              <a:t> 1977, </a:t>
            </a:r>
            <a:r>
              <a:rPr lang="en-US" dirty="0" err="1" smtClean="0"/>
              <a:t>Digalakis</a:t>
            </a:r>
            <a:r>
              <a:rPr lang="en-US" dirty="0" smtClean="0"/>
              <a:t> and </a:t>
            </a:r>
            <a:r>
              <a:rPr lang="en-US" dirty="0" err="1" smtClean="0"/>
              <a:t>Rohlicek</a:t>
            </a:r>
            <a:r>
              <a:rPr lang="en-US" dirty="0" smtClean="0"/>
              <a:t> 1993)</a:t>
            </a:r>
          </a:p>
          <a:p>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Variable Parameter Regression (VRP)</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buNone/>
            </a:pPr>
            <a:r>
              <a:rPr lang="en-US" dirty="0" smtClean="0"/>
              <a:t>If      x</a:t>
            </a:r>
            <a:r>
              <a:rPr lang="en-US" baseline="-25000" dirty="0" smtClean="0"/>
              <a:t>t</a:t>
            </a:r>
            <a:r>
              <a:rPr lang="en-US" dirty="0" smtClean="0"/>
              <a:t>  = BOLD signal of voxels x in time t</a:t>
            </a:r>
          </a:p>
          <a:p>
            <a:pPr>
              <a:buNone/>
            </a:pPr>
            <a:r>
              <a:rPr lang="en-US" dirty="0" smtClean="0"/>
              <a:t>And y</a:t>
            </a:r>
            <a:r>
              <a:rPr lang="en-US" baseline="-25000" dirty="0" smtClean="0"/>
              <a:t>t</a:t>
            </a:r>
            <a:r>
              <a:rPr lang="en-US" dirty="0" smtClean="0"/>
              <a:t> = BOLD signal of voxel y in time t</a:t>
            </a:r>
          </a:p>
          <a:p>
            <a:pPr>
              <a:buNone/>
            </a:pPr>
            <a:r>
              <a:rPr lang="en-US" dirty="0" smtClean="0"/>
              <a:t>Then:      y</a:t>
            </a:r>
            <a:r>
              <a:rPr lang="en-US" baseline="-25000" dirty="0" smtClean="0"/>
              <a:t>t = </a:t>
            </a:r>
            <a:r>
              <a:rPr lang="en-US" dirty="0" err="1" smtClean="0"/>
              <a:t>x</a:t>
            </a:r>
            <a:r>
              <a:rPr lang="en-US" baseline="-25000" dirty="0" err="1" smtClean="0"/>
              <a:t>t</a:t>
            </a:r>
            <a:r>
              <a:rPr lang="el-GR" sz="2400" dirty="0" smtClean="0"/>
              <a:t>β</a:t>
            </a:r>
            <a:r>
              <a:rPr lang="en-US" baseline="-25000" dirty="0" smtClean="0"/>
              <a:t>t + </a:t>
            </a:r>
            <a:r>
              <a:rPr lang="en-US" i="1" dirty="0" smtClean="0"/>
              <a:t>u</a:t>
            </a:r>
            <a:r>
              <a:rPr lang="en-US" baseline="-25000" dirty="0" smtClean="0"/>
              <a:t>t        </a:t>
            </a:r>
            <a:r>
              <a:rPr lang="en-US" dirty="0" smtClean="0"/>
              <a:t>t = 1,……T</a:t>
            </a:r>
          </a:p>
          <a:p>
            <a:pPr>
              <a:buNone/>
            </a:pPr>
            <a:r>
              <a:rPr lang="en-US" dirty="0" smtClean="0"/>
              <a:t>               </a:t>
            </a:r>
            <a:r>
              <a:rPr lang="en-US" i="1" dirty="0" smtClean="0"/>
              <a:t> u</a:t>
            </a:r>
            <a:r>
              <a:rPr lang="en-US" baseline="-25000" dirty="0" smtClean="0"/>
              <a:t>t </a:t>
            </a:r>
            <a:r>
              <a:rPr lang="en-US" dirty="0" smtClean="0"/>
              <a:t>~N(0,</a:t>
            </a:r>
            <a:r>
              <a:rPr lang="el-GR" dirty="0" smtClean="0"/>
              <a:t>σ</a:t>
            </a:r>
            <a:r>
              <a:rPr lang="en-US" baseline="30000" dirty="0" smtClean="0"/>
              <a:t>2</a:t>
            </a:r>
            <a:r>
              <a:rPr lang="en-US" dirty="0" smtClean="0"/>
              <a:t>)</a:t>
            </a:r>
          </a:p>
          <a:p>
            <a:pPr>
              <a:buNone/>
            </a:pPr>
            <a:endParaRPr lang="en-US" dirty="0" smtClean="0"/>
          </a:p>
          <a:p>
            <a:pPr>
              <a:buNone/>
            </a:pPr>
            <a:r>
              <a:rPr lang="en-US" dirty="0" smtClean="0"/>
              <a:t>The dynamic evolution of </a:t>
            </a:r>
            <a:r>
              <a:rPr lang="el-GR" sz="2800" dirty="0" smtClean="0"/>
              <a:t>β</a:t>
            </a:r>
            <a:r>
              <a:rPr lang="en-US" dirty="0" smtClean="0"/>
              <a:t>  is assumed to follow a random walk with zero drift over time</a:t>
            </a:r>
          </a:p>
          <a:p>
            <a:pPr>
              <a:buNone/>
            </a:pPr>
            <a:r>
              <a:rPr lang="en-US" dirty="0" smtClean="0"/>
              <a:t>		       </a:t>
            </a:r>
            <a:r>
              <a:rPr lang="el-GR" dirty="0" smtClean="0"/>
              <a:t>β</a:t>
            </a:r>
            <a:r>
              <a:rPr lang="en-US" baseline="-25000" dirty="0" smtClean="0"/>
              <a:t>t = </a:t>
            </a:r>
            <a:r>
              <a:rPr lang="el-GR" sz="2400" dirty="0" smtClean="0"/>
              <a:t>β</a:t>
            </a:r>
            <a:r>
              <a:rPr lang="en-US" baseline="-25000" dirty="0" smtClean="0"/>
              <a:t>t -1 </a:t>
            </a:r>
            <a:r>
              <a:rPr lang="en-US" dirty="0" smtClean="0"/>
              <a:t>+ p</a:t>
            </a:r>
            <a:r>
              <a:rPr lang="en-US" baseline="-25000" dirty="0" smtClean="0"/>
              <a:t>t     </a:t>
            </a:r>
            <a:r>
              <a:rPr lang="en-US" dirty="0" smtClean="0"/>
              <a:t>t=2,….T</a:t>
            </a:r>
          </a:p>
          <a:p>
            <a:pPr>
              <a:buNone/>
            </a:pPr>
            <a:r>
              <a:rPr lang="en-US" dirty="0" smtClean="0"/>
              <a:t>		       p</a:t>
            </a:r>
            <a:r>
              <a:rPr lang="en-US" baseline="-25000" dirty="0" smtClean="0"/>
              <a:t>t </a:t>
            </a:r>
            <a:r>
              <a:rPr lang="en-US" dirty="0" smtClean="0"/>
              <a:t>~N(0,</a:t>
            </a:r>
            <a:r>
              <a:rPr lang="el-GR" dirty="0" smtClean="0"/>
              <a:t>σ</a:t>
            </a:r>
            <a:r>
              <a:rPr lang="en-US" baseline="30000" dirty="0" smtClean="0"/>
              <a:t>2</a:t>
            </a:r>
            <a:r>
              <a:rPr lang="en-US" dirty="0" smtClean="0"/>
              <a:t>P)</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Parameter evaluation using </a:t>
            </a:r>
            <a:r>
              <a:rPr lang="en-US" dirty="0" err="1" smtClean="0"/>
              <a:t>Kalman</a:t>
            </a:r>
            <a:r>
              <a:rPr lang="en-US" dirty="0" smtClean="0"/>
              <a:t> filtering model</a:t>
            </a:r>
            <a:endParaRPr lang="en-US" dirty="0"/>
          </a:p>
        </p:txBody>
      </p:sp>
      <p:sp>
        <p:nvSpPr>
          <p:cNvPr id="3" name="Content Placeholder 2"/>
          <p:cNvSpPr>
            <a:spLocks noGrp="1"/>
          </p:cNvSpPr>
          <p:nvPr>
            <p:ph idx="1"/>
          </p:nvPr>
        </p:nvSpPr>
        <p:spPr>
          <a:xfrm>
            <a:off x="457200" y="1600201"/>
            <a:ext cx="8229600" cy="2362200"/>
          </a:xfrm>
        </p:spPr>
        <p:txBody>
          <a:bodyPr>
            <a:normAutofit fontScale="85000" lnSpcReduction="10000"/>
          </a:bodyPr>
          <a:lstStyle/>
          <a:p>
            <a:r>
              <a:rPr lang="en-US" dirty="0" smtClean="0"/>
              <a:t>A mathematical method (Rudolf E. </a:t>
            </a:r>
            <a:r>
              <a:rPr lang="en-US" dirty="0" err="1" smtClean="0"/>
              <a:t>Kálmán</a:t>
            </a:r>
            <a:r>
              <a:rPr lang="en-US" dirty="0" smtClean="0"/>
              <a:t>) </a:t>
            </a:r>
          </a:p>
          <a:p>
            <a:r>
              <a:rPr lang="en-US" dirty="0" smtClean="0"/>
              <a:t>Use measurements observed over time, which contain noise and other inaccuracies, to estimate the state of a system</a:t>
            </a:r>
          </a:p>
          <a:p>
            <a:r>
              <a:rPr lang="en-US" dirty="0" smtClean="0"/>
              <a:t>In this case used to estimate the regression parameters</a:t>
            </a:r>
            <a:endParaRPr lang="en-US" dirty="0"/>
          </a:p>
        </p:txBody>
      </p:sp>
      <p:sp>
        <p:nvSpPr>
          <p:cNvPr id="5" name="TextBox 4"/>
          <p:cNvSpPr txBox="1"/>
          <p:nvPr/>
        </p:nvSpPr>
        <p:spPr>
          <a:xfrm>
            <a:off x="457200" y="4267200"/>
            <a:ext cx="7239000" cy="369332"/>
          </a:xfrm>
          <a:prstGeom prst="rect">
            <a:avLst/>
          </a:prstGeom>
          <a:noFill/>
        </p:spPr>
        <p:txBody>
          <a:bodyPr wrap="square" rtlCol="0">
            <a:spAutoFit/>
          </a:bodyPr>
          <a:lstStyle/>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 y="3824287"/>
            <a:ext cx="751819" cy="519113"/>
          </a:xfrm>
          <a:prstGeom prst="rect">
            <a:avLst/>
          </a:prstGeom>
          <a:noFill/>
          <a:ln w="9525">
            <a:noFill/>
            <a:miter lim="800000"/>
            <a:headEnd/>
            <a:tailEnd/>
          </a:ln>
        </p:spPr>
      </p:pic>
      <p:sp>
        <p:nvSpPr>
          <p:cNvPr id="7" name="TextBox 6"/>
          <p:cNvSpPr txBox="1"/>
          <p:nvPr/>
        </p:nvSpPr>
        <p:spPr>
          <a:xfrm>
            <a:off x="1524000" y="3810000"/>
            <a:ext cx="7239000" cy="523220"/>
          </a:xfrm>
          <a:prstGeom prst="rect">
            <a:avLst/>
          </a:prstGeom>
          <a:noFill/>
        </p:spPr>
        <p:txBody>
          <a:bodyPr wrap="square" rtlCol="0">
            <a:spAutoFit/>
          </a:bodyPr>
          <a:lstStyle/>
          <a:p>
            <a:r>
              <a:rPr lang="en-US" sz="2800" dirty="0" smtClean="0"/>
              <a:t>= an estimate of </a:t>
            </a:r>
            <a:r>
              <a:rPr lang="el-GR" sz="2800" dirty="0" smtClean="0"/>
              <a:t>β</a:t>
            </a:r>
            <a:r>
              <a:rPr lang="en-US" sz="2800" baseline="-25000" dirty="0" smtClean="0"/>
              <a:t>t </a:t>
            </a:r>
            <a:r>
              <a:rPr lang="en-US" sz="2800" dirty="0" smtClean="0"/>
              <a:t>based on observations 1 to t</a:t>
            </a:r>
            <a:endParaRPr lang="en-US" sz="2800" dirty="0"/>
          </a:p>
        </p:txBody>
      </p:sp>
      <p:pic>
        <p:nvPicPr>
          <p:cNvPr id="8" name="Picture 7" descr="form2.png"/>
          <p:cNvPicPr>
            <a:picLocks noChangeAspect="1"/>
          </p:cNvPicPr>
          <p:nvPr/>
        </p:nvPicPr>
        <p:blipFill>
          <a:blip r:embed="rId4" cstate="print"/>
          <a:stretch>
            <a:fillRect/>
          </a:stretch>
        </p:blipFill>
        <p:spPr>
          <a:xfrm>
            <a:off x="2417235" y="4267200"/>
            <a:ext cx="4516965" cy="1676400"/>
          </a:xfrm>
          <a:prstGeom prst="rect">
            <a:avLst/>
          </a:prstGeom>
        </p:spPr>
      </p:pic>
      <p:sp>
        <p:nvSpPr>
          <p:cNvPr id="9" name="TextBox 8"/>
          <p:cNvSpPr txBox="1"/>
          <p:nvPr/>
        </p:nvSpPr>
        <p:spPr>
          <a:xfrm>
            <a:off x="304800" y="5867400"/>
            <a:ext cx="7924800" cy="830997"/>
          </a:xfrm>
          <a:prstGeom prst="rect">
            <a:avLst/>
          </a:prstGeom>
          <a:noFill/>
        </p:spPr>
        <p:txBody>
          <a:bodyPr wrap="square" rtlCol="0">
            <a:spAutoFit/>
          </a:bodyPr>
          <a:lstStyle/>
          <a:p>
            <a:r>
              <a:rPr lang="el-GR" sz="2400" dirty="0" smtClean="0"/>
              <a:t>σ</a:t>
            </a:r>
            <a:r>
              <a:rPr lang="en-US" sz="2400" baseline="30000" dirty="0" smtClean="0"/>
              <a:t>2</a:t>
            </a:r>
            <a:r>
              <a:rPr lang="en-US" sz="2400" dirty="0" smtClean="0"/>
              <a:t>S</a:t>
            </a:r>
            <a:r>
              <a:rPr lang="en-US" sz="2400" baseline="-25000" dirty="0" smtClean="0"/>
              <a:t>t </a:t>
            </a:r>
            <a:r>
              <a:rPr lang="en-US" sz="2400" dirty="0" smtClean="0"/>
              <a:t>= covariance matrix of </a:t>
            </a:r>
          </a:p>
          <a:p>
            <a:r>
              <a:rPr lang="el-GR" sz="2400" dirty="0" smtClean="0"/>
              <a:t>σ</a:t>
            </a:r>
            <a:r>
              <a:rPr lang="en-US" sz="2400" baseline="30000" dirty="0" smtClean="0"/>
              <a:t>2</a:t>
            </a:r>
            <a:r>
              <a:rPr lang="en-US" sz="2400" dirty="0" smtClean="0"/>
              <a:t>R</a:t>
            </a:r>
            <a:r>
              <a:rPr lang="en-US" sz="2400" baseline="-25000" dirty="0" smtClean="0"/>
              <a:t>t </a:t>
            </a:r>
            <a:r>
              <a:rPr lang="en-US" sz="2400" dirty="0" smtClean="0"/>
              <a:t>=covariance matrix of  </a:t>
            </a:r>
            <a:endParaRPr lang="en-US" sz="2400" dirty="0"/>
          </a:p>
        </p:txBody>
      </p:sp>
      <p:pic>
        <p:nvPicPr>
          <p:cNvPr id="10" name="Picture 2"/>
          <p:cNvPicPr>
            <a:picLocks noChangeAspect="1" noChangeArrowheads="1"/>
          </p:cNvPicPr>
          <p:nvPr/>
        </p:nvPicPr>
        <p:blipFill>
          <a:blip r:embed="rId3" cstate="print"/>
          <a:srcRect/>
          <a:stretch>
            <a:fillRect/>
          </a:stretch>
        </p:blipFill>
        <p:spPr bwMode="auto">
          <a:xfrm>
            <a:off x="3747992" y="5909761"/>
            <a:ext cx="600801" cy="414839"/>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3733800" y="6248400"/>
            <a:ext cx="914400" cy="489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Kalman filtering model</a:t>
            </a:r>
            <a:endParaRPr lang="en-US" dirty="0"/>
          </a:p>
        </p:txBody>
      </p:sp>
      <p:sp>
        <p:nvSpPr>
          <p:cNvPr id="3" name="Content Placeholder 2"/>
          <p:cNvSpPr>
            <a:spLocks noGrp="1"/>
          </p:cNvSpPr>
          <p:nvPr>
            <p:ph idx="1"/>
          </p:nvPr>
        </p:nvSpPr>
        <p:spPr>
          <a:solidFill>
            <a:schemeClr val="bg1"/>
          </a:solidFill>
        </p:spPr>
        <p:txBody>
          <a:bodyPr/>
          <a:lstStyle/>
          <a:p>
            <a:r>
              <a:rPr lang="en-US" dirty="0" smtClean="0"/>
              <a:t>The filter step revises this estimate of </a:t>
            </a:r>
            <a:r>
              <a:rPr lang="el-GR" dirty="0" smtClean="0"/>
              <a:t>β</a:t>
            </a:r>
            <a:r>
              <a:rPr lang="en-US" baseline="-25000" dirty="0" smtClean="0"/>
              <a:t>t </a:t>
            </a:r>
            <a:r>
              <a:rPr lang="en-US" dirty="0" smtClean="0"/>
              <a:t>by</a:t>
            </a:r>
            <a:r>
              <a:rPr lang="en-US" baseline="-25000" dirty="0" smtClean="0"/>
              <a:t> </a:t>
            </a:r>
            <a:r>
              <a:rPr lang="en-US" dirty="0" smtClean="0"/>
              <a:t>adding the new  information contained in observation y</a:t>
            </a:r>
            <a:r>
              <a:rPr lang="en-US" baseline="-25000" dirty="0" smtClean="0"/>
              <a:t>t</a:t>
            </a:r>
          </a:p>
          <a:p>
            <a:pPr>
              <a:buNone/>
            </a:pPr>
            <a:r>
              <a:rPr lang="en-US" baseline="-25000" dirty="0" smtClean="0"/>
              <a:t>               </a:t>
            </a:r>
            <a:endParaRPr lang="en-US" baseline="-25000" dirty="0" smtClean="0"/>
          </a:p>
          <a:p>
            <a:pPr>
              <a:buNone/>
            </a:pPr>
            <a:endParaRPr lang="en-US" baseline="-25000" dirty="0" smtClean="0"/>
          </a:p>
        </p:txBody>
      </p:sp>
      <p:pic>
        <p:nvPicPr>
          <p:cNvPr id="5" name="Picture 4" descr="form4.png"/>
          <p:cNvPicPr>
            <a:picLocks noChangeAspect="1"/>
          </p:cNvPicPr>
          <p:nvPr/>
        </p:nvPicPr>
        <p:blipFill>
          <a:blip r:embed="rId2" cstate="print"/>
          <a:stretch>
            <a:fillRect/>
          </a:stretch>
        </p:blipFill>
        <p:spPr>
          <a:xfrm>
            <a:off x="4648200" y="2743200"/>
            <a:ext cx="3438782" cy="38129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Kalman filtering model</a:t>
            </a:r>
            <a:endParaRPr lang="en-US" dirty="0"/>
          </a:p>
        </p:txBody>
      </p:sp>
      <p:sp>
        <p:nvSpPr>
          <p:cNvPr id="3" name="Content Placeholder 2"/>
          <p:cNvSpPr>
            <a:spLocks noGrp="1"/>
          </p:cNvSpPr>
          <p:nvPr>
            <p:ph idx="1"/>
          </p:nvPr>
        </p:nvSpPr>
        <p:spPr>
          <a:solidFill>
            <a:schemeClr val="bg1"/>
          </a:solidFill>
        </p:spPr>
        <p:txBody>
          <a:bodyPr/>
          <a:lstStyle/>
          <a:p>
            <a:r>
              <a:rPr lang="en-US" dirty="0" smtClean="0"/>
              <a:t>The following smoothing step adds information that arrived after time t to the estimate of </a:t>
            </a:r>
            <a:r>
              <a:rPr lang="el-GR" dirty="0" smtClean="0"/>
              <a:t>β</a:t>
            </a:r>
            <a:r>
              <a:rPr lang="en-US" baseline="-25000" dirty="0" smtClean="0"/>
              <a:t>t</a:t>
            </a:r>
            <a:endParaRPr lang="en-US" baseline="-25000" dirty="0" smtClean="0"/>
          </a:p>
          <a:p>
            <a:pPr>
              <a:buNone/>
            </a:pPr>
            <a:r>
              <a:rPr lang="en-US" baseline="-25000" dirty="0" smtClean="0"/>
              <a:t>               </a:t>
            </a:r>
            <a:endParaRPr lang="en-US" baseline="-25000" dirty="0" smtClean="0"/>
          </a:p>
          <a:p>
            <a:pPr>
              <a:buNone/>
            </a:pPr>
            <a:endParaRPr lang="en-US" baseline="-25000" dirty="0" smtClean="0"/>
          </a:p>
        </p:txBody>
      </p:sp>
      <p:pic>
        <p:nvPicPr>
          <p:cNvPr id="6" name="Picture 5" descr="form5.png"/>
          <p:cNvPicPr>
            <a:picLocks noChangeAspect="1"/>
          </p:cNvPicPr>
          <p:nvPr/>
        </p:nvPicPr>
        <p:blipFill>
          <a:blip r:embed="rId3" cstate="print"/>
          <a:stretch>
            <a:fillRect/>
          </a:stretch>
        </p:blipFill>
        <p:spPr>
          <a:xfrm>
            <a:off x="822964" y="3262288"/>
            <a:ext cx="5740911" cy="700112"/>
          </a:xfrm>
          <a:prstGeom prst="rect">
            <a:avLst/>
          </a:prstGeom>
        </p:spPr>
      </p:pic>
      <p:pic>
        <p:nvPicPr>
          <p:cNvPr id="7" name="Picture 6" descr="form6.png"/>
          <p:cNvPicPr>
            <a:picLocks noChangeAspect="1"/>
          </p:cNvPicPr>
          <p:nvPr/>
        </p:nvPicPr>
        <p:blipFill>
          <a:blip r:embed="rId4" cstate="print"/>
          <a:stretch>
            <a:fillRect/>
          </a:stretch>
        </p:blipFill>
        <p:spPr>
          <a:xfrm>
            <a:off x="838200" y="3886200"/>
            <a:ext cx="5099304" cy="2133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Kalman filtering model</a:t>
            </a:r>
            <a:endParaRPr lang="en-US" dirty="0"/>
          </a:p>
        </p:txBody>
      </p:sp>
      <p:sp>
        <p:nvSpPr>
          <p:cNvPr id="3" name="Content Placeholder 2"/>
          <p:cNvSpPr>
            <a:spLocks noGrp="1"/>
          </p:cNvSpPr>
          <p:nvPr>
            <p:ph idx="1"/>
          </p:nvPr>
        </p:nvSpPr>
        <p:spPr>
          <a:solidFill>
            <a:schemeClr val="bg1"/>
          </a:solidFill>
        </p:spPr>
        <p:txBody>
          <a:bodyPr/>
          <a:lstStyle/>
          <a:p>
            <a:pPr>
              <a:buNone/>
            </a:pPr>
            <a:r>
              <a:rPr lang="en-US" dirty="0" smtClean="0"/>
              <a:t>P and </a:t>
            </a:r>
            <a:r>
              <a:rPr lang="el-GR" dirty="0" smtClean="0"/>
              <a:t>σ</a:t>
            </a:r>
            <a:r>
              <a:rPr lang="en-US" baseline="30000" dirty="0" smtClean="0"/>
              <a:t>2 </a:t>
            </a:r>
            <a:r>
              <a:rPr lang="en-US" dirty="0" smtClean="0"/>
              <a:t>are estimated by maximum likelihood </a:t>
            </a:r>
          </a:p>
        </p:txBody>
      </p:sp>
      <p:pic>
        <p:nvPicPr>
          <p:cNvPr id="4" name="Picture 3" descr="form7.png"/>
          <p:cNvPicPr>
            <a:picLocks noChangeAspect="1"/>
          </p:cNvPicPr>
          <p:nvPr/>
        </p:nvPicPr>
        <p:blipFill>
          <a:blip r:embed="rId3" cstate="print"/>
          <a:stretch>
            <a:fillRect/>
          </a:stretch>
        </p:blipFill>
        <p:spPr>
          <a:xfrm>
            <a:off x="745736" y="2286000"/>
            <a:ext cx="8035045" cy="42671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simulated data</a:t>
            </a:r>
            <a:endParaRPr lang="en-US" dirty="0"/>
          </a:p>
        </p:txBody>
      </p:sp>
      <p:sp>
        <p:nvSpPr>
          <p:cNvPr id="3" name="Content Placeholder 2"/>
          <p:cNvSpPr>
            <a:spLocks noGrp="1"/>
          </p:cNvSpPr>
          <p:nvPr>
            <p:ph idx="1"/>
          </p:nvPr>
        </p:nvSpPr>
        <p:spPr>
          <a:xfrm>
            <a:off x="457200" y="1600201"/>
            <a:ext cx="8686800" cy="2362200"/>
          </a:xfrm>
        </p:spPr>
        <p:txBody>
          <a:bodyPr/>
          <a:lstStyle/>
          <a:p>
            <a:r>
              <a:rPr lang="en-US" dirty="0" smtClean="0"/>
              <a:t>Two signals  (x and y) were generated </a:t>
            </a:r>
          </a:p>
          <a:p>
            <a:r>
              <a:rPr lang="en-US" dirty="0" smtClean="0"/>
              <a:t>504 time points each</a:t>
            </a:r>
          </a:p>
          <a:p>
            <a:r>
              <a:rPr lang="en-US" dirty="0" smtClean="0"/>
              <a:t>Sinusoidal parts with normally distributed noise .</a:t>
            </a:r>
          </a:p>
          <a:p>
            <a:pPr>
              <a:buNone/>
            </a:pPr>
            <a:endParaRPr lang="en-US" dirty="0"/>
          </a:p>
        </p:txBody>
      </p:sp>
      <p:sp>
        <p:nvSpPr>
          <p:cNvPr id="6" name="TextBox 5"/>
          <p:cNvSpPr txBox="1"/>
          <p:nvPr/>
        </p:nvSpPr>
        <p:spPr>
          <a:xfrm>
            <a:off x="762000" y="6167735"/>
            <a:ext cx="7162800" cy="461665"/>
          </a:xfrm>
          <a:prstGeom prst="rect">
            <a:avLst/>
          </a:prstGeom>
          <a:noFill/>
        </p:spPr>
        <p:txBody>
          <a:bodyPr wrap="square" rtlCol="0">
            <a:spAutoFit/>
          </a:bodyPr>
          <a:lstStyle/>
          <a:p>
            <a:r>
              <a:rPr lang="en-US" sz="2400" dirty="0" smtClean="0"/>
              <a:t>X and y signals, normalized with mean=0 and STD = 1</a:t>
            </a:r>
            <a:endParaRPr lang="en-US" sz="2400" dirty="0"/>
          </a:p>
        </p:txBody>
      </p:sp>
      <p:pic>
        <p:nvPicPr>
          <p:cNvPr id="8" name="Picture 7" descr="Fig1.png"/>
          <p:cNvPicPr>
            <a:picLocks noChangeAspect="1"/>
          </p:cNvPicPr>
          <p:nvPr/>
        </p:nvPicPr>
        <p:blipFill>
          <a:blip r:embed="rId2" cstate="print"/>
          <a:stretch>
            <a:fillRect/>
          </a:stretch>
        </p:blipFill>
        <p:spPr>
          <a:xfrm>
            <a:off x="457200" y="3429000"/>
            <a:ext cx="7391400" cy="286478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1668</TotalTime>
  <Words>1040</Words>
  <Application>Microsoft Office PowerPoint</Application>
  <PresentationFormat>On-screen Show (4:3)</PresentationFormat>
  <Paragraphs>101</Paragraphs>
  <Slides>24</Slides>
  <Notes>9</Notes>
  <HiddenSlides>0</HiddenSlides>
  <MMClips>2</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Characterizing dynamic functional connectivity in the resting brain using variable parameter regression and Kalman filtering approaches </vt:lpstr>
      <vt:lpstr>Background</vt:lpstr>
      <vt:lpstr>This work</vt:lpstr>
      <vt:lpstr>Variable Parameter Regression (VRP)</vt:lpstr>
      <vt:lpstr>Parameter evaluation using Kalman filtering model</vt:lpstr>
      <vt:lpstr>Kalman filtering model</vt:lpstr>
      <vt:lpstr>Kalman filtering model</vt:lpstr>
      <vt:lpstr>Kalman filtering model</vt:lpstr>
      <vt:lpstr>Application to simulated data</vt:lpstr>
      <vt:lpstr>Results on simulated data</vt:lpstr>
      <vt:lpstr>Application on fMRI data </vt:lpstr>
      <vt:lpstr>Slide 12</vt:lpstr>
      <vt:lpstr>Slide 13</vt:lpstr>
      <vt:lpstr>Attention network</vt:lpstr>
      <vt:lpstr>Language network</vt:lpstr>
      <vt:lpstr>Slide 16</vt:lpstr>
      <vt:lpstr>Slide 17</vt:lpstr>
      <vt:lpstr>Stability of strong functional connectivity across subjects</vt:lpstr>
      <vt:lpstr>D-RSFC maps spatial similarity between different time points</vt:lpstr>
      <vt:lpstr>Spatial similarity of D-RSFC maps across time</vt:lpstr>
      <vt:lpstr>Spatial similarity between D-RSFC and S-RSFC maps</vt:lpstr>
      <vt:lpstr>Analyzing relationships between networks</vt:lpstr>
      <vt:lpstr>Discussion</vt:lpstr>
      <vt:lpstr>Comments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dynamic functional connectivity in the resting brain using variable parameter regression and Kalman filtering approaches </dc:title>
  <dc:creator>adimaron</dc:creator>
  <cp:lastModifiedBy>adimaron</cp:lastModifiedBy>
  <cp:revision>185</cp:revision>
  <dcterms:created xsi:type="dcterms:W3CDTF">2011-09-19T06:50:29Z</dcterms:created>
  <dcterms:modified xsi:type="dcterms:W3CDTF">2011-09-20T15:38:06Z</dcterms:modified>
</cp:coreProperties>
</file>