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77" r:id="rId4"/>
    <p:sldId id="258" r:id="rId5"/>
    <p:sldId id="259" r:id="rId6"/>
    <p:sldId id="260" r:id="rId7"/>
    <p:sldId id="264" r:id="rId8"/>
    <p:sldId id="263" r:id="rId9"/>
    <p:sldId id="265" r:id="rId10"/>
    <p:sldId id="274" r:id="rId11"/>
    <p:sldId id="269" r:id="rId12"/>
    <p:sldId id="278" r:id="rId13"/>
    <p:sldId id="266" r:id="rId14"/>
    <p:sldId id="280" r:id="rId15"/>
    <p:sldId id="281" r:id="rId16"/>
    <p:sldId id="267" r:id="rId17"/>
    <p:sldId id="284" r:id="rId18"/>
    <p:sldId id="275" r:id="rId19"/>
    <p:sldId id="293" r:id="rId20"/>
    <p:sldId id="276" r:id="rId21"/>
    <p:sldId id="287" r:id="rId22"/>
    <p:sldId id="291" r:id="rId23"/>
    <p:sldId id="279" r:id="rId24"/>
    <p:sldId id="288" r:id="rId25"/>
    <p:sldId id="270" r:id="rId26"/>
    <p:sldId id="272" r:id="rId27"/>
    <p:sldId id="271" r:id="rId28"/>
    <p:sldId id="285" r:id="rId29"/>
    <p:sldId id="286" r:id="rId30"/>
    <p:sldId id="262" r:id="rId31"/>
    <p:sldId id="261" r:id="rId32"/>
    <p:sldId id="292" r:id="rId33"/>
  </p:sldIdLst>
  <p:sldSz cx="9144000" cy="6858000" type="screen4x3"/>
  <p:notesSz cx="67818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varScale="1">
        <p:scale>
          <a:sx n="51" d="100"/>
          <a:sy n="51" d="100"/>
        </p:scale>
        <p:origin x="-1229" y="-7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43020" y="0"/>
            <a:ext cx="2938780" cy="495935"/>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70" y="0"/>
            <a:ext cx="2938780" cy="495935"/>
          </a:xfrm>
          <a:prstGeom prst="rect">
            <a:avLst/>
          </a:prstGeom>
        </p:spPr>
        <p:txBody>
          <a:bodyPr vert="horz" lIns="91440" tIns="45720" rIns="91440" bIns="45720" rtlCol="1"/>
          <a:lstStyle>
            <a:lvl1pPr algn="l">
              <a:defRPr sz="1200"/>
            </a:lvl1pPr>
          </a:lstStyle>
          <a:p>
            <a:fld id="{F74466EB-AC7A-4B06-8DE3-7CA781FA63EC}" type="datetimeFigureOut">
              <a:rPr lang="he-IL" smtClean="0"/>
              <a:pPr/>
              <a:t>ג'/כסלו/תשע"א</a:t>
            </a:fld>
            <a:endParaRPr lang="he-IL"/>
          </a:p>
        </p:txBody>
      </p:sp>
      <p:sp>
        <p:nvSpPr>
          <p:cNvPr id="4" name="Slide Image Placeholder 3"/>
          <p:cNvSpPr>
            <a:spLocks noGrp="1" noRot="1" noChangeAspect="1"/>
          </p:cNvSpPr>
          <p:nvPr>
            <p:ph type="sldImg" idx="2"/>
          </p:nvPr>
        </p:nvSpPr>
        <p:spPr>
          <a:xfrm>
            <a:off x="911225" y="744538"/>
            <a:ext cx="4959350" cy="3719512"/>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78180" y="4711383"/>
            <a:ext cx="5425440" cy="4463415"/>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43020" y="9421044"/>
            <a:ext cx="2938780" cy="495935"/>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70" y="9421044"/>
            <a:ext cx="2938780" cy="495935"/>
          </a:xfrm>
          <a:prstGeom prst="rect">
            <a:avLst/>
          </a:prstGeom>
        </p:spPr>
        <p:txBody>
          <a:bodyPr vert="horz" lIns="91440" tIns="45720" rIns="91440" bIns="45720" rtlCol="1" anchor="b"/>
          <a:lstStyle>
            <a:lvl1pPr algn="l">
              <a:defRPr sz="1200"/>
            </a:lvl1pPr>
          </a:lstStyle>
          <a:p>
            <a:fld id="{BB405022-23E1-4B38-AB49-F9EA0CFBAC78}"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baseline="0" dirty="0" smtClean="0">
                <a:solidFill>
                  <a:schemeClr val="tx1"/>
                </a:solidFill>
                <a:latin typeface="+mn-lt"/>
                <a:ea typeface="+mn-ea"/>
                <a:cs typeface="+mn-cs"/>
              </a:rPr>
              <a:t>Uniform1 is generated from a uniform 600-dimensional hypercube. Dataset</a:t>
            </a:r>
          </a:p>
          <a:p>
            <a:pPr algn="l" rtl="0"/>
            <a:r>
              <a:rPr lang="en-US" sz="1200" kern="1200" baseline="0" dirty="0" smtClean="0">
                <a:solidFill>
                  <a:schemeClr val="tx1"/>
                </a:solidFill>
                <a:latin typeface="+mn-lt"/>
                <a:ea typeface="+mn-ea"/>
                <a:cs typeface="+mn-cs"/>
              </a:rPr>
              <a:t>Gaussian3 represents the union of three Gaussian distributions in a 600-dimensional space</a:t>
            </a:r>
          </a:p>
          <a:p>
            <a:pPr algn="l" rtl="0"/>
            <a:r>
              <a:rPr lang="en-US" sz="1200" kern="1200" baseline="0" dirty="0" smtClean="0">
                <a:solidFill>
                  <a:schemeClr val="tx1"/>
                </a:solidFill>
                <a:latin typeface="+mn-lt"/>
                <a:ea typeface="+mn-ea"/>
                <a:cs typeface="+mn-cs"/>
              </a:rPr>
              <a:t>(a) – results for k=3.</a:t>
            </a:r>
            <a:endParaRPr lang="he-IL" dirty="0"/>
          </a:p>
        </p:txBody>
      </p:sp>
      <p:sp>
        <p:nvSpPr>
          <p:cNvPr id="4" name="Slide Number Placeholder 3"/>
          <p:cNvSpPr>
            <a:spLocks noGrp="1"/>
          </p:cNvSpPr>
          <p:nvPr>
            <p:ph type="sldNum" sz="quarter" idx="10"/>
          </p:nvPr>
        </p:nvSpPr>
        <p:spPr/>
        <p:txBody>
          <a:bodyPr/>
          <a:lstStyle/>
          <a:p>
            <a:fld id="{BB405022-23E1-4B38-AB49-F9EA0CFBAC78}" type="slidenum">
              <a:rPr lang="he-IL" smtClean="0"/>
              <a:pPr/>
              <a:t>8</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E81911-BF1E-4D21-929F-1733BC595F75}" type="datetimeFigureOut">
              <a:rPr lang="en-US" smtClean="0"/>
              <a:pPr/>
              <a:t>10-Nov-10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5CB63-9B28-455B-B946-62DE7AE51D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81911-BF1E-4D21-929F-1733BC595F75}" type="datetimeFigureOut">
              <a:rPr lang="en-US" smtClean="0"/>
              <a:pPr/>
              <a:t>10-Nov-10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5CB63-9B28-455B-B946-62DE7AE51D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81911-BF1E-4D21-929F-1733BC595F75}" type="datetimeFigureOut">
              <a:rPr lang="en-US" smtClean="0"/>
              <a:pPr/>
              <a:t>10-Nov-10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5CB63-9B28-455B-B946-62DE7AE51D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81911-BF1E-4D21-929F-1733BC595F75}" type="datetimeFigureOut">
              <a:rPr lang="en-US" smtClean="0"/>
              <a:pPr/>
              <a:t>10-Nov-10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5CB63-9B28-455B-B946-62DE7AE51D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E81911-BF1E-4D21-929F-1733BC595F75}" type="datetimeFigureOut">
              <a:rPr lang="en-US" smtClean="0"/>
              <a:pPr/>
              <a:t>10-Nov-10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5CB63-9B28-455B-B946-62DE7AE51D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E81911-BF1E-4D21-929F-1733BC595F75}" type="datetimeFigureOut">
              <a:rPr lang="en-US" smtClean="0"/>
              <a:pPr/>
              <a:t>10-Nov-10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5CB63-9B28-455B-B946-62DE7AE51D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E81911-BF1E-4D21-929F-1733BC595F75}" type="datetimeFigureOut">
              <a:rPr lang="en-US" smtClean="0"/>
              <a:pPr/>
              <a:t>10-Nov-10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5CB63-9B28-455B-B946-62DE7AE51D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E81911-BF1E-4D21-929F-1733BC595F75}" type="datetimeFigureOut">
              <a:rPr lang="en-US" smtClean="0"/>
              <a:pPr/>
              <a:t>10-Nov-10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5CB63-9B28-455B-B946-62DE7AE51D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81911-BF1E-4D21-929F-1733BC595F75}" type="datetimeFigureOut">
              <a:rPr lang="en-US" smtClean="0"/>
              <a:pPr/>
              <a:t>10-Nov-10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5CB63-9B28-455B-B946-62DE7AE51D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81911-BF1E-4D21-929F-1733BC595F75}" type="datetimeFigureOut">
              <a:rPr lang="en-US" smtClean="0"/>
              <a:pPr/>
              <a:t>10-Nov-10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5CB63-9B28-455B-B946-62DE7AE51D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81911-BF1E-4D21-929F-1733BC595F75}" type="datetimeFigureOut">
              <a:rPr lang="en-US" smtClean="0"/>
              <a:pPr/>
              <a:t>10-Nov-10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5CB63-9B28-455B-B946-62DE7AE51D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81911-BF1E-4D21-929F-1733BC595F75}" type="datetimeFigureOut">
              <a:rPr lang="en-US" smtClean="0"/>
              <a:pPr/>
              <a:t>10-Nov-10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5CB63-9B28-455B-B946-62DE7AE51D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Speeding up the Consensus Clustering methodology for microarray data analysis</a:t>
            </a:r>
            <a:endParaRPr lang="en-US" dirty="0"/>
          </a:p>
        </p:txBody>
      </p:sp>
      <p:sp>
        <p:nvSpPr>
          <p:cNvPr id="3" name="Subtitle 2"/>
          <p:cNvSpPr>
            <a:spLocks noGrp="1"/>
          </p:cNvSpPr>
          <p:nvPr>
            <p:ph type="subTitle" idx="1"/>
          </p:nvPr>
        </p:nvSpPr>
        <p:spPr/>
        <p:txBody>
          <a:bodyPr/>
          <a:lstStyle/>
          <a:p>
            <a:r>
              <a:rPr lang="en-US" dirty="0" smtClean="0"/>
              <a:t>AMB Review 11/2010</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a:t>
            </a:r>
            <a:endParaRPr lang="en-US" dirty="0"/>
          </a:p>
        </p:txBody>
      </p:sp>
      <p:sp>
        <p:nvSpPr>
          <p:cNvPr id="3" name="Content Placeholder 2"/>
          <p:cNvSpPr>
            <a:spLocks noGrp="1"/>
          </p:cNvSpPr>
          <p:nvPr>
            <p:ph idx="1"/>
          </p:nvPr>
        </p:nvSpPr>
        <p:spPr/>
        <p:txBody>
          <a:bodyPr>
            <a:normAutofit lnSpcReduction="10000"/>
          </a:bodyPr>
          <a:lstStyle/>
          <a:p>
            <a:r>
              <a:rPr lang="en-US" dirty="0" smtClean="0"/>
              <a:t>When A is a hierarchical clustering algorithm, running time can be reduced significantly. (A runs H times instead of H*</a:t>
            </a:r>
            <a:r>
              <a:rPr lang="en-US" dirty="0" err="1" smtClean="0"/>
              <a:t>Kmax</a:t>
            </a:r>
            <a:r>
              <a:rPr lang="en-US" dirty="0" smtClean="0"/>
              <a:t>)</a:t>
            </a:r>
          </a:p>
          <a:p>
            <a:r>
              <a:rPr lang="en-US" dirty="0" smtClean="0"/>
              <a:t>Connectivity matrices for k are built based on the connectivity matrices of k+1. </a:t>
            </a:r>
          </a:p>
          <a:p>
            <a:r>
              <a:rPr lang="en-US" dirty="0" smtClean="0"/>
              <a:t>Uses the same rule for deciding the correct K as consensus.</a:t>
            </a:r>
          </a:p>
          <a:p>
            <a:r>
              <a:rPr lang="en-US" dirty="0" smtClean="0"/>
              <a:t>Applicative for both top down and bottom up clustering methodologies.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 vs. Consensus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85802" y="1371602"/>
            <a:ext cx="7600951" cy="25241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762002" y="4114802"/>
            <a:ext cx="6915151"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WCSS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sz="2800" dirty="0" smtClean="0"/>
              <a:t>Within clusters sum of squares.</a:t>
            </a:r>
          </a:p>
          <a:p>
            <a:r>
              <a:rPr lang="en-US" sz="2800" dirty="0" smtClean="0"/>
              <a:t>For 1&lt;k&lt;</a:t>
            </a:r>
            <a:r>
              <a:rPr lang="en-US" sz="2800" dirty="0" err="1" smtClean="0"/>
              <a:t>Kmax</a:t>
            </a:r>
            <a:r>
              <a:rPr lang="en-US" sz="2800" dirty="0" smtClean="0"/>
              <a:t> compute the</a:t>
            </a:r>
          </a:p>
          <a:p>
            <a:pPr>
              <a:buNone/>
            </a:pPr>
            <a:r>
              <a:rPr lang="en-US" sz="2800" dirty="0"/>
              <a:t>	</a:t>
            </a:r>
            <a:r>
              <a:rPr lang="en-US" sz="2800" dirty="0" smtClean="0"/>
              <a:t> </a:t>
            </a:r>
            <a:r>
              <a:rPr lang="en-US" sz="2800" dirty="0" err="1" smtClean="0"/>
              <a:t>wcss</a:t>
            </a:r>
            <a:r>
              <a:rPr lang="en-US" sz="2800" dirty="0" smtClean="0"/>
              <a:t> score.  This score decrease</a:t>
            </a:r>
          </a:p>
          <a:p>
            <a:pPr>
              <a:buNone/>
            </a:pPr>
            <a:r>
              <a:rPr lang="en-US" sz="2800" dirty="0"/>
              <a:t>	</a:t>
            </a:r>
            <a:r>
              <a:rPr lang="en-US" sz="2800" dirty="0" smtClean="0"/>
              <a:t> as k increases.</a:t>
            </a:r>
          </a:p>
          <a:p>
            <a:r>
              <a:rPr lang="en-US" sz="2800" dirty="0" smtClean="0"/>
              <a:t>Choose the first k that satisfies:</a:t>
            </a:r>
          </a:p>
          <a:p>
            <a:pPr lvl="1">
              <a:buNone/>
            </a:pPr>
            <a:r>
              <a:rPr lang="en-US" dirty="0" smtClean="0"/>
              <a:t>WCSS(k)-WCSS(k+1) &lt; </a:t>
            </a:r>
            <a:r>
              <a:rPr lang="el-GR" dirty="0" smtClean="0"/>
              <a:t>ε</a:t>
            </a:r>
            <a:r>
              <a:rPr lang="en-US" dirty="0" smtClean="0"/>
              <a:t> .</a:t>
            </a:r>
          </a:p>
          <a:p>
            <a:pPr lvl="1">
              <a:buNone/>
            </a:pPr>
            <a:r>
              <a:rPr lang="en-US" dirty="0" smtClean="0"/>
              <a:t>Alternatively one can use the same </a:t>
            </a:r>
          </a:p>
          <a:p>
            <a:pPr lvl="1">
              <a:buNone/>
            </a:pPr>
            <a:r>
              <a:rPr lang="en-US" dirty="0" smtClean="0"/>
              <a:t>Approaches that consensus uses for determining the </a:t>
            </a:r>
          </a:p>
          <a:p>
            <a:pPr lvl="1">
              <a:buNone/>
            </a:pPr>
            <a:r>
              <a:rPr lang="en-US" dirty="0" smtClean="0"/>
              <a:t>“knee”.</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6248400" y="990600"/>
            <a:ext cx="28956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FOM (</a:t>
            </a:r>
            <a:r>
              <a:rPr lang="en-US" dirty="0" err="1" smtClean="0"/>
              <a:t>Yeung</a:t>
            </a:r>
            <a:r>
              <a:rPr lang="en-US" dirty="0" smtClean="0"/>
              <a:t> et al. 2001)</a:t>
            </a:r>
            <a:endParaRPr lang="en-US" dirty="0"/>
          </a:p>
        </p:txBody>
      </p:sp>
      <p:sp>
        <p:nvSpPr>
          <p:cNvPr id="3" name="Content Placeholder 2"/>
          <p:cNvSpPr>
            <a:spLocks noGrp="1"/>
          </p:cNvSpPr>
          <p:nvPr>
            <p:ph idx="1"/>
          </p:nvPr>
        </p:nvSpPr>
        <p:spPr/>
        <p:txBody>
          <a:bodyPr>
            <a:normAutofit lnSpcReduction="10000"/>
          </a:bodyPr>
          <a:lstStyle/>
          <a:p>
            <a:r>
              <a:rPr lang="en-US" dirty="0" smtClean="0"/>
              <a:t>Figure Of Merit – methods that use jackknife sampling for assessing the predictive power of a clustering algorithm.</a:t>
            </a:r>
          </a:p>
          <a:p>
            <a:r>
              <a:rPr lang="en-US" dirty="0" smtClean="0"/>
              <a:t>The idea: apply the clustering algorithm to the data from all but one experimental condition. The clusters should exhibit less variation in the remaining condition than clusters formed by chance. This predictive power is quantified using the “figure of merit” score.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FOM (</a:t>
            </a:r>
            <a:r>
              <a:rPr lang="en-US" dirty="0" err="1" smtClean="0"/>
              <a:t>Yeung</a:t>
            </a:r>
            <a:r>
              <a:rPr lang="en-US" dirty="0" smtClean="0"/>
              <a:t> et al. 2001)</a:t>
            </a:r>
            <a:endParaRPr lang="en-US" dirty="0"/>
          </a:p>
        </p:txBody>
      </p:sp>
      <p:sp>
        <p:nvSpPr>
          <p:cNvPr id="3" name="Content Placeholder 2"/>
          <p:cNvSpPr>
            <a:spLocks noGrp="1"/>
          </p:cNvSpPr>
          <p:nvPr>
            <p:ph idx="1"/>
          </p:nvPr>
        </p:nvSpPr>
        <p:spPr/>
        <p:txBody>
          <a:bodyPr>
            <a:normAutofit/>
          </a:bodyPr>
          <a:lstStyle/>
          <a:p>
            <a:r>
              <a:rPr lang="en-US" dirty="0" smtClean="0"/>
              <a:t>Notations:</a:t>
            </a:r>
          </a:p>
          <a:p>
            <a:pPr lvl="1"/>
            <a:r>
              <a:rPr lang="en-US" dirty="0" smtClean="0"/>
              <a:t>e- the condition used for estimating the power.</a:t>
            </a:r>
          </a:p>
          <a:p>
            <a:pPr lvl="1"/>
            <a:r>
              <a:rPr lang="en-US" dirty="0" smtClean="0"/>
              <a:t>R(</a:t>
            </a:r>
            <a:r>
              <a:rPr lang="en-US" dirty="0" err="1" smtClean="0"/>
              <a:t>g,e</a:t>
            </a:r>
            <a:r>
              <a:rPr lang="en-US" dirty="0" smtClean="0"/>
              <a:t>)- the expression level of gene g under condition e.</a:t>
            </a:r>
          </a:p>
          <a:p>
            <a:pPr lvl="1"/>
            <a:r>
              <a:rPr lang="en-US" dirty="0" smtClean="0"/>
              <a:t>C1,…,Ck – a clustering solution.</a:t>
            </a:r>
          </a:p>
          <a:p>
            <a:pPr lvl="1"/>
            <a:r>
              <a:rPr lang="en-US" dirty="0" smtClean="0"/>
              <a:t>μ(</a:t>
            </a:r>
            <a:r>
              <a:rPr lang="en-US" dirty="0" err="1" smtClean="0"/>
              <a:t>i,e</a:t>
            </a:r>
            <a:r>
              <a:rPr lang="en-US" dirty="0" smtClean="0"/>
              <a:t>) – the average expression of cluster </a:t>
            </a:r>
            <a:r>
              <a:rPr lang="en-US" dirty="0" err="1" smtClean="0"/>
              <a:t>i</a:t>
            </a:r>
            <a:r>
              <a:rPr lang="en-US" dirty="0" smtClean="0"/>
              <a:t> in condition e.</a:t>
            </a:r>
          </a:p>
          <a:p>
            <a:pPr lvl="1"/>
            <a:r>
              <a:rPr lang="en-US" dirty="0" smtClean="0"/>
              <a:t>FOM(</a:t>
            </a:r>
            <a:r>
              <a:rPr lang="en-US" dirty="0" err="1" smtClean="0"/>
              <a:t>e,k</a:t>
            </a:r>
            <a:r>
              <a:rPr lang="en-US" dirty="0" smtClean="0"/>
              <a:t>)- the mean error of predicting the expression levels.</a:t>
            </a:r>
          </a:p>
          <a:p>
            <a:pPr lvl="1"/>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FOM (</a:t>
            </a:r>
            <a:r>
              <a:rPr lang="en-US" dirty="0" err="1" smtClean="0"/>
              <a:t>Yeung</a:t>
            </a:r>
            <a:r>
              <a:rPr lang="en-US" dirty="0" smtClean="0"/>
              <a:t> et al. 2001)</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752600" y="2286000"/>
            <a:ext cx="5572125" cy="1279456"/>
          </a:xfrm>
          <a:prstGeom prst="rect">
            <a:avLst/>
          </a:prstGeom>
          <a:noFill/>
          <a:ln w="9525">
            <a:noFill/>
            <a:miter lim="800000"/>
            <a:headEnd/>
            <a:tailEnd/>
          </a:ln>
        </p:spPr>
      </p:pic>
      <p:pic>
        <p:nvPicPr>
          <p:cNvPr id="3073" name="Picture 1"/>
          <p:cNvPicPr>
            <a:picLocks noChangeAspect="1" noChangeArrowheads="1"/>
          </p:cNvPicPr>
          <p:nvPr/>
        </p:nvPicPr>
        <p:blipFill>
          <a:blip r:embed="rId3" cstate="print"/>
          <a:srcRect/>
          <a:stretch>
            <a:fillRect/>
          </a:stretch>
        </p:blipFill>
        <p:spPr bwMode="auto">
          <a:xfrm>
            <a:off x="2912534" y="3886200"/>
            <a:ext cx="2963334"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statistic (</a:t>
            </a:r>
            <a:r>
              <a:rPr lang="en-US" dirty="0" err="1" smtClean="0"/>
              <a:t>Tibshirani</a:t>
            </a:r>
            <a:r>
              <a:rPr lang="en-US" dirty="0" smtClean="0"/>
              <a:t> et al. 2001)</a:t>
            </a:r>
            <a:endParaRPr lang="en-US" dirty="0"/>
          </a:p>
        </p:txBody>
      </p:sp>
      <p:sp>
        <p:nvSpPr>
          <p:cNvPr id="3" name="Content Placeholder 2"/>
          <p:cNvSpPr>
            <a:spLocks noGrp="1"/>
          </p:cNvSpPr>
          <p:nvPr>
            <p:ph idx="1"/>
          </p:nvPr>
        </p:nvSpPr>
        <p:spPr>
          <a:xfrm>
            <a:off x="457200" y="1600201"/>
            <a:ext cx="8229600" cy="1904999"/>
          </a:xfrm>
        </p:spPr>
        <p:txBody>
          <a:bodyPr/>
          <a:lstStyle/>
          <a:p>
            <a:r>
              <a:rPr lang="en-US" sz="2800" dirty="0" smtClean="0"/>
              <a:t>A statistic based on the difference between the WCSS score on the input data and the same quantity obtained after randomly permuting the genes within each condition.</a:t>
            </a:r>
          </a:p>
          <a:p>
            <a:endParaRPr lang="en-US" dirty="0"/>
          </a:p>
        </p:txBody>
      </p:sp>
      <p:graphicFrame>
        <p:nvGraphicFramePr>
          <p:cNvPr id="4" name="Object 3"/>
          <p:cNvGraphicFramePr>
            <a:graphicFrameLocks noChangeAspect="1"/>
          </p:cNvGraphicFramePr>
          <p:nvPr/>
        </p:nvGraphicFramePr>
        <p:xfrm>
          <a:off x="4527550" y="3333750"/>
          <a:ext cx="88900" cy="190500"/>
        </p:xfrm>
        <a:graphic>
          <a:graphicData uri="http://schemas.openxmlformats.org/presentationml/2006/ole">
            <p:oleObj spid="_x0000_s1026" name="Equation" r:id="rId3" imgW="88560" imgH="190440"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033" name="Rectangle 9"/>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5" name="Picture 11"/>
          <p:cNvPicPr>
            <a:picLocks noChangeAspect="1" noChangeArrowheads="1"/>
          </p:cNvPicPr>
          <p:nvPr/>
        </p:nvPicPr>
        <p:blipFill>
          <a:blip r:embed="rId4" cstate="print"/>
          <a:srcRect/>
          <a:stretch>
            <a:fillRect/>
          </a:stretch>
        </p:blipFill>
        <p:spPr bwMode="auto">
          <a:xfrm>
            <a:off x="1219200" y="3505200"/>
            <a:ext cx="3943350" cy="838200"/>
          </a:xfrm>
          <a:prstGeom prst="rect">
            <a:avLst/>
          </a:prstGeom>
          <a:noFill/>
          <a:ln w="9525">
            <a:noFill/>
            <a:miter lim="800000"/>
            <a:headEnd/>
            <a:tailEnd/>
          </a:ln>
        </p:spPr>
      </p:pic>
      <p:pic>
        <p:nvPicPr>
          <p:cNvPr id="1036" name="Picture 12"/>
          <p:cNvPicPr>
            <a:picLocks noChangeAspect="1" noChangeArrowheads="1"/>
          </p:cNvPicPr>
          <p:nvPr/>
        </p:nvPicPr>
        <p:blipFill>
          <a:blip r:embed="rId5" cstate="print"/>
          <a:srcRect/>
          <a:stretch>
            <a:fillRect/>
          </a:stretch>
        </p:blipFill>
        <p:spPr bwMode="auto">
          <a:xfrm>
            <a:off x="5638800" y="3733800"/>
            <a:ext cx="1905000" cy="209550"/>
          </a:xfrm>
          <a:prstGeom prst="rect">
            <a:avLst/>
          </a:prstGeom>
          <a:noFill/>
          <a:ln w="9525">
            <a:noFill/>
            <a:miter lim="800000"/>
            <a:headEnd/>
            <a:tailEnd/>
          </a:ln>
        </p:spPr>
      </p:pic>
      <p:sp>
        <p:nvSpPr>
          <p:cNvPr id="15" name="TextBox 14"/>
          <p:cNvSpPr txBox="1"/>
          <p:nvPr/>
        </p:nvSpPr>
        <p:spPr>
          <a:xfrm>
            <a:off x="685800" y="4572000"/>
            <a:ext cx="8001000" cy="523220"/>
          </a:xfrm>
          <a:prstGeom prst="rect">
            <a:avLst/>
          </a:prstGeom>
          <a:noFill/>
        </p:spPr>
        <p:txBody>
          <a:bodyPr wrap="square" rtlCol="1">
            <a:spAutoFit/>
          </a:bodyPr>
          <a:lstStyle/>
          <a:p>
            <a:pPr>
              <a:buFont typeface="Arial" pitchFamily="34" charset="0"/>
              <a:buChar char="•"/>
            </a:pPr>
            <a:r>
              <a:rPr lang="en-US" sz="2800" dirty="0" smtClean="0"/>
              <a:t> Return the first K such that : </a:t>
            </a:r>
            <a:endParaRPr lang="he-IL" sz="2800" dirty="0"/>
          </a:p>
        </p:txBody>
      </p:sp>
      <p:pic>
        <p:nvPicPr>
          <p:cNvPr id="1037" name="Picture 13"/>
          <p:cNvPicPr>
            <a:picLocks noChangeAspect="1" noChangeArrowheads="1"/>
          </p:cNvPicPr>
          <p:nvPr/>
        </p:nvPicPr>
        <p:blipFill>
          <a:blip r:embed="rId6" cstate="print"/>
          <a:srcRect/>
          <a:stretch>
            <a:fillRect/>
          </a:stretch>
        </p:blipFill>
        <p:spPr bwMode="auto">
          <a:xfrm>
            <a:off x="3124200" y="5486400"/>
            <a:ext cx="2409825" cy="36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statistic</a:t>
            </a:r>
            <a:endParaRPr lang="he-IL" dirty="0"/>
          </a:p>
        </p:txBody>
      </p:sp>
      <p:pic>
        <p:nvPicPr>
          <p:cNvPr id="13313" name="Picture 1"/>
          <p:cNvPicPr>
            <a:picLocks noChangeAspect="1" noChangeArrowheads="1"/>
          </p:cNvPicPr>
          <p:nvPr/>
        </p:nvPicPr>
        <p:blipFill>
          <a:blip r:embed="rId2" cstate="print"/>
          <a:srcRect/>
          <a:stretch>
            <a:fillRect/>
          </a:stretch>
        </p:blipFill>
        <p:spPr bwMode="auto">
          <a:xfrm>
            <a:off x="533400" y="1447800"/>
            <a:ext cx="8077200" cy="4776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CLEST (Breckenridge 1989)</a:t>
            </a:r>
            <a:endParaRPr lang="en-US" dirty="0"/>
          </a:p>
        </p:txBody>
      </p:sp>
      <p:sp>
        <p:nvSpPr>
          <p:cNvPr id="3" name="Content Placeholder 2"/>
          <p:cNvSpPr>
            <a:spLocks noGrp="1"/>
          </p:cNvSpPr>
          <p:nvPr>
            <p:ph idx="1"/>
          </p:nvPr>
        </p:nvSpPr>
        <p:spPr>
          <a:xfrm>
            <a:off x="457200" y="1600200"/>
            <a:ext cx="8229600" cy="4800600"/>
          </a:xfrm>
        </p:spPr>
        <p:txBody>
          <a:bodyPr>
            <a:normAutofit fontScale="92500"/>
          </a:bodyPr>
          <a:lstStyle/>
          <a:p>
            <a:r>
              <a:rPr lang="en-US" dirty="0" smtClean="0"/>
              <a:t>As Consensus it is a stability based technique.</a:t>
            </a:r>
          </a:p>
          <a:p>
            <a:r>
              <a:rPr lang="en-US" dirty="0" smtClean="0"/>
              <a:t>A sketch of the algorithm:</a:t>
            </a:r>
          </a:p>
          <a:p>
            <a:pPr lvl="1"/>
            <a:r>
              <a:rPr lang="en-US" dirty="0" smtClean="0"/>
              <a:t>Randomly divide the data into a training set T and a test set S.</a:t>
            </a:r>
          </a:p>
          <a:p>
            <a:pPr lvl="1"/>
            <a:r>
              <a:rPr lang="en-US" dirty="0" smtClean="0"/>
              <a:t>Cluster T and assign each element in S to a cluster in T, use this clustering of S as a “gold solution”.</a:t>
            </a:r>
          </a:p>
          <a:p>
            <a:pPr lvl="1"/>
            <a:r>
              <a:rPr lang="en-US" dirty="0" smtClean="0"/>
              <a:t>Cluster S and compare this solution’s consistency with the gold solution using some measuring method E.</a:t>
            </a:r>
          </a:p>
          <a:p>
            <a:pPr lvl="1"/>
            <a:r>
              <a:rPr lang="en-US" dirty="0" smtClean="0"/>
              <a:t>Repeat these steps several times and return the average\median E score.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CLEST (Breckenridge 1989)</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Random E scores can be calculated using permuted\simulated data sets.</a:t>
            </a:r>
          </a:p>
          <a:p>
            <a:r>
              <a:rPr lang="en-US" dirty="0" smtClean="0"/>
              <a:t>Using the random scores empirical p-values can be calculated.</a:t>
            </a:r>
          </a:p>
          <a:p>
            <a:r>
              <a:rPr lang="en-US" dirty="0" smtClean="0"/>
              <a:t>K with the most significant p-value is chosen.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Consensus Clustering </a:t>
            </a:r>
            <a:br>
              <a:rPr lang="en-US" sz="4000" dirty="0" smtClean="0"/>
            </a:br>
            <a:r>
              <a:rPr lang="en-US" sz="3600" dirty="0" smtClean="0"/>
              <a:t>(</a:t>
            </a:r>
            <a:r>
              <a:rPr lang="en-US" sz="3600" dirty="0" err="1" smtClean="0"/>
              <a:t>Monti</a:t>
            </a:r>
            <a:r>
              <a:rPr lang="en-US" sz="3600" dirty="0" smtClean="0"/>
              <a:t> et al. 2002)</a:t>
            </a:r>
            <a:endParaRPr lang="en-US" sz="3600" dirty="0"/>
          </a:p>
        </p:txBody>
      </p:sp>
      <p:sp>
        <p:nvSpPr>
          <p:cNvPr id="3" name="Content Placeholder 2"/>
          <p:cNvSpPr>
            <a:spLocks noGrp="1"/>
          </p:cNvSpPr>
          <p:nvPr>
            <p:ph idx="1"/>
          </p:nvPr>
        </p:nvSpPr>
        <p:spPr/>
        <p:txBody>
          <a:bodyPr>
            <a:normAutofit/>
          </a:bodyPr>
          <a:lstStyle/>
          <a:p>
            <a:r>
              <a:rPr lang="en-US" dirty="0" smtClean="0"/>
              <a:t>Internal validation method for clustering algorithms.</a:t>
            </a:r>
          </a:p>
          <a:p>
            <a:r>
              <a:rPr lang="en-US" dirty="0" smtClean="0"/>
              <a:t>Stability based technique.</a:t>
            </a:r>
          </a:p>
          <a:p>
            <a:r>
              <a:rPr lang="en-US" dirty="0" smtClean="0"/>
              <a:t>Can be used to compare algorithms or for estimating the number of clusters in the data.</a:t>
            </a:r>
            <a:r>
              <a:rPr lang="en-US" dirty="0"/>
              <a:t> </a:t>
            </a:r>
            <a:r>
              <a:rPr lang="en-US" dirty="0" smtClean="0"/>
              <a:t>We will focus on the second task.</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algorithms</a:t>
            </a:r>
            <a:endParaRPr lang="en-US" dirty="0"/>
          </a:p>
        </p:txBody>
      </p:sp>
      <p:sp>
        <p:nvSpPr>
          <p:cNvPr id="3" name="Content Placeholder 2"/>
          <p:cNvSpPr>
            <a:spLocks noGrp="1"/>
          </p:cNvSpPr>
          <p:nvPr>
            <p:ph idx="1"/>
          </p:nvPr>
        </p:nvSpPr>
        <p:spPr>
          <a:xfrm>
            <a:off x="457200" y="1295400"/>
            <a:ext cx="8229600" cy="5181600"/>
          </a:xfrm>
        </p:spPr>
        <p:txBody>
          <a:bodyPr>
            <a:normAutofit/>
          </a:bodyPr>
          <a:lstStyle/>
          <a:p>
            <a:r>
              <a:rPr lang="en-US" sz="2400" dirty="0" smtClean="0"/>
              <a:t>Hierarchical clustering:</a:t>
            </a:r>
          </a:p>
          <a:p>
            <a:pPr>
              <a:buNone/>
            </a:pPr>
            <a:r>
              <a:rPr lang="en-US" sz="2400" dirty="0" smtClean="0"/>
              <a:t>	</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r>
              <a:rPr lang="en-US" sz="2400" dirty="0" err="1" smtClean="0"/>
              <a:t>Kmeans</a:t>
            </a:r>
            <a:r>
              <a:rPr lang="en-US" sz="2400" dirty="0" smtClean="0"/>
              <a:t> with or without hierarchical clustering solution as a starting point (</a:t>
            </a:r>
            <a:r>
              <a:rPr lang="en-US" sz="2400" dirty="0" err="1" smtClean="0"/>
              <a:t>Kmeans</a:t>
            </a:r>
            <a:r>
              <a:rPr lang="en-US" sz="2400" dirty="0" smtClean="0"/>
              <a:t>, </a:t>
            </a:r>
            <a:r>
              <a:rPr lang="en-US" sz="2400" dirty="0" err="1" smtClean="0"/>
              <a:t>Kmeans</a:t>
            </a:r>
            <a:r>
              <a:rPr lang="en-US" sz="2400" dirty="0" smtClean="0"/>
              <a:t>-R, </a:t>
            </a:r>
            <a:r>
              <a:rPr lang="en-US" sz="2400" dirty="0" err="1" smtClean="0"/>
              <a:t>Kmeans</a:t>
            </a:r>
            <a:r>
              <a:rPr lang="en-US" sz="2400" dirty="0" smtClean="0"/>
              <a:t>-C, </a:t>
            </a:r>
            <a:r>
              <a:rPr lang="en-US" sz="2400" dirty="0" err="1" smtClean="0"/>
              <a:t>Kmeans</a:t>
            </a:r>
            <a:r>
              <a:rPr lang="en-US" sz="2400" dirty="0" smtClean="0"/>
              <a:t>-S).</a:t>
            </a:r>
          </a:p>
          <a:p>
            <a:r>
              <a:rPr lang="en-US" sz="2400" dirty="0" smtClean="0"/>
              <a:t>NMF: Non negative </a:t>
            </a:r>
            <a:r>
              <a:rPr lang="en-US" sz="2400" dirty="0"/>
              <a:t>M</a:t>
            </a:r>
            <a:r>
              <a:rPr lang="en-US" sz="2400" dirty="0" smtClean="0"/>
              <a:t>atrix Factorization, can also use another algorithm’s solution as a starting point(NMF, NMF-R, NMF-C, NMF-S)</a:t>
            </a:r>
          </a:p>
        </p:txBody>
      </p:sp>
      <p:graphicFrame>
        <p:nvGraphicFramePr>
          <p:cNvPr id="4" name="Table 3"/>
          <p:cNvGraphicFramePr>
            <a:graphicFrameLocks noGrp="1"/>
          </p:cNvGraphicFramePr>
          <p:nvPr/>
        </p:nvGraphicFramePr>
        <p:xfrm>
          <a:off x="914400" y="1905001"/>
          <a:ext cx="6638544" cy="2343371"/>
        </p:xfrm>
        <a:graphic>
          <a:graphicData uri="http://schemas.openxmlformats.org/drawingml/2006/table">
            <a:tbl>
              <a:tblPr rtl="1" firstRow="1" bandRow="1">
                <a:tableStyleId>{5940675A-B579-460E-94D1-54222C63F5DA}</a:tableStyleId>
              </a:tblPr>
              <a:tblGrid>
                <a:gridCol w="2574544"/>
                <a:gridCol w="2032000"/>
                <a:gridCol w="2032000"/>
              </a:tblGrid>
              <a:tr h="352314">
                <a:tc>
                  <a:txBody>
                    <a:bodyPr/>
                    <a:lstStyle/>
                    <a:p>
                      <a:pPr rtl="1"/>
                      <a:r>
                        <a:rPr lang="en-US" dirty="0" smtClean="0"/>
                        <a:t>Formula</a:t>
                      </a:r>
                      <a:endParaRPr lang="he-IL" dirty="0"/>
                    </a:p>
                  </a:txBody>
                  <a:tcPr/>
                </a:tc>
                <a:tc>
                  <a:txBody>
                    <a:bodyPr/>
                    <a:lstStyle/>
                    <a:p>
                      <a:pPr algn="l" rtl="0"/>
                      <a:r>
                        <a:rPr lang="en-US" dirty="0" smtClean="0"/>
                        <a:t> Linkage</a:t>
                      </a:r>
                      <a:r>
                        <a:rPr lang="he-IL" baseline="0" dirty="0" smtClean="0"/>
                        <a:t> </a:t>
                      </a:r>
                      <a:r>
                        <a:rPr lang="en-US" baseline="0" dirty="0" smtClean="0"/>
                        <a:t>type </a:t>
                      </a:r>
                      <a:endParaRPr lang="he-IL" dirty="0"/>
                    </a:p>
                  </a:txBody>
                  <a:tcPr/>
                </a:tc>
                <a:tc>
                  <a:txBody>
                    <a:bodyPr/>
                    <a:lstStyle/>
                    <a:p>
                      <a:pPr rtl="1"/>
                      <a:r>
                        <a:rPr lang="en-US" dirty="0" smtClean="0"/>
                        <a:t>Name</a:t>
                      </a:r>
                      <a:endParaRPr lang="he-IL" dirty="0"/>
                    </a:p>
                  </a:txBody>
                  <a:tcPr/>
                </a:tc>
              </a:tr>
              <a:tr h="701039">
                <a:tc>
                  <a:txBody>
                    <a:bodyPr/>
                    <a:lstStyle/>
                    <a:p>
                      <a:pPr rtl="1"/>
                      <a:endParaRPr lang="he-IL" dirty="0"/>
                    </a:p>
                  </a:txBody>
                  <a:tcPr/>
                </a:tc>
                <a:tc>
                  <a:txBody>
                    <a:bodyPr/>
                    <a:lstStyle/>
                    <a:p>
                      <a:pPr rtl="1"/>
                      <a:r>
                        <a:rPr lang="en-US" dirty="0" smtClean="0"/>
                        <a:t>Average</a:t>
                      </a:r>
                      <a:endParaRPr lang="he-IL" dirty="0"/>
                    </a:p>
                  </a:txBody>
                  <a:tcPr/>
                </a:tc>
                <a:tc>
                  <a:txBody>
                    <a:bodyPr/>
                    <a:lstStyle/>
                    <a:p>
                      <a:pPr rtl="1"/>
                      <a:r>
                        <a:rPr lang="en-US" dirty="0" err="1" smtClean="0"/>
                        <a:t>Hier</a:t>
                      </a:r>
                      <a:r>
                        <a:rPr lang="en-US" dirty="0" smtClean="0"/>
                        <a:t>-A</a:t>
                      </a:r>
                      <a:endParaRPr lang="he-IL" dirty="0"/>
                    </a:p>
                  </a:txBody>
                  <a:tcPr/>
                </a:tc>
              </a:tr>
              <a:tr h="666414">
                <a:tc>
                  <a:txBody>
                    <a:bodyPr/>
                    <a:lstStyle/>
                    <a:p>
                      <a:pPr rtl="1"/>
                      <a:endParaRPr lang="he-IL" dirty="0"/>
                    </a:p>
                  </a:txBody>
                  <a:tcPr/>
                </a:tc>
                <a:tc>
                  <a:txBody>
                    <a:bodyPr/>
                    <a:lstStyle/>
                    <a:p>
                      <a:pPr rtl="1"/>
                      <a:r>
                        <a:rPr lang="en-US" dirty="0" smtClean="0"/>
                        <a:t>Complete</a:t>
                      </a:r>
                      <a:endParaRPr lang="he-IL" dirty="0"/>
                    </a:p>
                  </a:txBody>
                  <a:tcPr/>
                </a:tc>
                <a:tc>
                  <a:txBody>
                    <a:bodyPr/>
                    <a:lstStyle/>
                    <a:p>
                      <a:pPr rtl="1"/>
                      <a:r>
                        <a:rPr lang="en-US" dirty="0" err="1" smtClean="0"/>
                        <a:t>Hier</a:t>
                      </a:r>
                      <a:r>
                        <a:rPr lang="en-US" dirty="0" smtClean="0"/>
                        <a:t>-C</a:t>
                      </a:r>
                      <a:endParaRPr lang="he-IL" dirty="0"/>
                    </a:p>
                  </a:txBody>
                  <a:tcPr/>
                </a:tc>
              </a:tr>
              <a:tr h="610158">
                <a:tc>
                  <a:txBody>
                    <a:bodyPr/>
                    <a:lstStyle/>
                    <a:p>
                      <a:pPr rtl="1"/>
                      <a:endParaRPr lang="he-IL" dirty="0"/>
                    </a:p>
                  </a:txBody>
                  <a:tcPr/>
                </a:tc>
                <a:tc>
                  <a:txBody>
                    <a:bodyPr/>
                    <a:lstStyle/>
                    <a:p>
                      <a:pPr rtl="1"/>
                      <a:r>
                        <a:rPr lang="en-US" dirty="0" smtClean="0"/>
                        <a:t>Single</a:t>
                      </a:r>
                      <a:endParaRPr lang="he-IL" dirty="0"/>
                    </a:p>
                  </a:txBody>
                  <a:tcPr/>
                </a:tc>
                <a:tc>
                  <a:txBody>
                    <a:bodyPr/>
                    <a:lstStyle/>
                    <a:p>
                      <a:pPr rtl="1"/>
                      <a:r>
                        <a:rPr lang="en-US" dirty="0" err="1" smtClean="0"/>
                        <a:t>Hier</a:t>
                      </a:r>
                      <a:r>
                        <a:rPr lang="en-US" dirty="0" smtClean="0"/>
                        <a:t>-S</a:t>
                      </a:r>
                      <a:endParaRPr lang="he-IL" dirty="0"/>
                    </a:p>
                  </a:txBody>
                  <a:tcPr/>
                </a:tc>
              </a:tr>
            </a:tbl>
          </a:graphicData>
        </a:graphic>
      </p:graphicFrame>
      <p:pic>
        <p:nvPicPr>
          <p:cNvPr id="10241" name="Picture 1"/>
          <p:cNvPicPr>
            <a:picLocks noChangeAspect="1" noChangeArrowheads="1"/>
          </p:cNvPicPr>
          <p:nvPr/>
        </p:nvPicPr>
        <p:blipFill>
          <a:blip r:embed="rId2" cstate="print"/>
          <a:srcRect/>
          <a:stretch>
            <a:fillRect/>
          </a:stretch>
        </p:blipFill>
        <p:spPr bwMode="auto">
          <a:xfrm>
            <a:off x="5105400" y="3124200"/>
            <a:ext cx="2381250" cy="228600"/>
          </a:xfrm>
          <a:prstGeom prst="rect">
            <a:avLst/>
          </a:prstGeom>
          <a:noFill/>
          <a:ln w="9525">
            <a:noFill/>
            <a:miter lim="800000"/>
            <a:headEnd/>
            <a:tailEnd/>
          </a:ln>
        </p:spPr>
      </p:pic>
      <p:pic>
        <p:nvPicPr>
          <p:cNvPr id="10242" name="Picture 2"/>
          <p:cNvPicPr>
            <a:picLocks noChangeAspect="1" noChangeArrowheads="1"/>
          </p:cNvPicPr>
          <p:nvPr/>
        </p:nvPicPr>
        <p:blipFill>
          <a:blip r:embed="rId3" cstate="print"/>
          <a:srcRect/>
          <a:stretch>
            <a:fillRect/>
          </a:stretch>
        </p:blipFill>
        <p:spPr bwMode="auto">
          <a:xfrm>
            <a:off x="5105400" y="3810000"/>
            <a:ext cx="2314575" cy="238125"/>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5181600" y="2362200"/>
            <a:ext cx="1647825"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NMF</a:t>
            </a:r>
            <a:endParaRPr lang="he-IL" dirty="0"/>
          </a:p>
        </p:txBody>
      </p:sp>
      <p:sp>
        <p:nvSpPr>
          <p:cNvPr id="3" name="Content Placeholder 2"/>
          <p:cNvSpPr>
            <a:spLocks noGrp="1"/>
          </p:cNvSpPr>
          <p:nvPr>
            <p:ph idx="1"/>
          </p:nvPr>
        </p:nvSpPr>
        <p:spPr>
          <a:xfrm>
            <a:off x="457200" y="1600200"/>
            <a:ext cx="8229600" cy="4800600"/>
          </a:xfrm>
        </p:spPr>
        <p:txBody>
          <a:bodyPr>
            <a:normAutofit fontScale="92500"/>
          </a:bodyPr>
          <a:lstStyle/>
          <a:p>
            <a:r>
              <a:rPr lang="en-US" dirty="0" smtClean="0"/>
              <a:t>An unsupervised learning paradigm in which a non-negative matrix (NM) V is decomposed into two NM matrices W,H by a multiplicative updates algorithm (for example EM implementation).</a:t>
            </a:r>
          </a:p>
          <a:p>
            <a:pPr algn="ctr">
              <a:buFontTx/>
              <a:buNone/>
            </a:pPr>
            <a:r>
              <a:rPr lang="en-US" sz="3600" dirty="0" smtClean="0"/>
              <a:t>V ≈ WH</a:t>
            </a:r>
            <a:endParaRPr lang="en-US" sz="2800" dirty="0" smtClean="0"/>
          </a:p>
          <a:p>
            <a:r>
              <a:rPr lang="en-US" dirty="0" smtClean="0"/>
              <a:t>V = n x m (n=No. of Genes, m= No. of conditions)</a:t>
            </a:r>
          </a:p>
          <a:p>
            <a:r>
              <a:rPr lang="en-US" dirty="0" smtClean="0"/>
              <a:t>W = n x r (r = No. of Meta-Genes)</a:t>
            </a:r>
          </a:p>
          <a:p>
            <a:r>
              <a:rPr lang="en-US" dirty="0" smtClean="0"/>
              <a:t>H = r x m</a:t>
            </a:r>
            <a:endParaRPr lang="en-US" sz="8000" dirty="0" smtClean="0"/>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NMF</a:t>
            </a:r>
            <a:endParaRPr lang="he-IL"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For GE data we can interpret this process by the following underlying model: assume that there are r meta-genes and every real gene expression pattern is linear combination of the meta genes patterns.</a:t>
            </a:r>
          </a:p>
          <a:p>
            <a:r>
              <a:rPr lang="en-US" dirty="0" smtClean="0"/>
              <a:t>W quantifies the meta-genes coefficients and H is the meta-genes expression pattern matrix.</a:t>
            </a:r>
          </a:p>
          <a:p>
            <a:r>
              <a:rPr lang="en-US" dirty="0" smtClean="0"/>
              <a:t>For Clustering analysis assign each gene to the meta gene that has the largest influence (the largest coefficient).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08038"/>
          </a:xfrm>
        </p:spPr>
        <p:txBody>
          <a:bodyPr/>
          <a:lstStyle/>
          <a:p>
            <a:r>
              <a:rPr lang="en-US" dirty="0" smtClean="0"/>
              <a:t>Data Sets</a:t>
            </a:r>
            <a:endParaRPr lang="en-US" dirty="0"/>
          </a:p>
        </p:txBody>
      </p:sp>
      <p:graphicFrame>
        <p:nvGraphicFramePr>
          <p:cNvPr id="5" name="Table 4"/>
          <p:cNvGraphicFramePr>
            <a:graphicFrameLocks noGrp="1"/>
          </p:cNvGraphicFramePr>
          <p:nvPr/>
        </p:nvGraphicFramePr>
        <p:xfrm>
          <a:off x="381000" y="1066798"/>
          <a:ext cx="8458200" cy="5715003"/>
        </p:xfrm>
        <a:graphic>
          <a:graphicData uri="http://schemas.openxmlformats.org/drawingml/2006/table">
            <a:tbl>
              <a:tblPr firstRow="1" bandRow="1">
                <a:tableStyleId>{5C22544A-7EE6-4342-B048-85BDC9FD1C3A}</a:tableStyleId>
              </a:tblPr>
              <a:tblGrid>
                <a:gridCol w="2667000"/>
                <a:gridCol w="1562100"/>
                <a:gridCol w="2114550"/>
                <a:gridCol w="2114550"/>
              </a:tblGrid>
              <a:tr h="432208">
                <a:tc>
                  <a:txBody>
                    <a:bodyPr/>
                    <a:lstStyle/>
                    <a:p>
                      <a:r>
                        <a:rPr lang="en-US" sz="1600" dirty="0" smtClean="0"/>
                        <a:t>Data set</a:t>
                      </a:r>
                      <a:endParaRPr lang="en-US" sz="1600" dirty="0"/>
                    </a:p>
                  </a:txBody>
                  <a:tcPr/>
                </a:tc>
                <a:tc>
                  <a:txBody>
                    <a:bodyPr/>
                    <a:lstStyle/>
                    <a:p>
                      <a:r>
                        <a:rPr lang="en-US" sz="1600" dirty="0" smtClean="0"/>
                        <a:t>No. of clusters</a:t>
                      </a:r>
                      <a:endParaRPr lang="en-US" sz="1600" dirty="0"/>
                    </a:p>
                  </a:txBody>
                  <a:tcPr/>
                </a:tc>
                <a:tc>
                  <a:txBody>
                    <a:bodyPr/>
                    <a:lstStyle/>
                    <a:p>
                      <a:r>
                        <a:rPr lang="en-US" sz="1600" dirty="0" smtClean="0"/>
                        <a:t>No. of genes</a:t>
                      </a:r>
                      <a:endParaRPr lang="en-US" sz="1600" dirty="0"/>
                    </a:p>
                  </a:txBody>
                  <a:tcPr/>
                </a:tc>
                <a:tc>
                  <a:txBody>
                    <a:bodyPr/>
                    <a:lstStyle/>
                    <a:p>
                      <a:r>
                        <a:rPr lang="en-US" sz="1600" dirty="0" smtClean="0"/>
                        <a:t>No. of conditions</a:t>
                      </a:r>
                      <a:endParaRPr lang="en-US" sz="1600" dirty="0"/>
                    </a:p>
                  </a:txBody>
                  <a:tcPr/>
                </a:tc>
              </a:tr>
              <a:tr h="432208">
                <a:tc>
                  <a:txBody>
                    <a:bodyPr/>
                    <a:lstStyle/>
                    <a:p>
                      <a:r>
                        <a:rPr lang="en-US" sz="1600" dirty="0" smtClean="0"/>
                        <a:t>CNS Rat</a:t>
                      </a:r>
                      <a:r>
                        <a:rPr lang="en-US" sz="1600" baseline="0" dirty="0" smtClean="0"/>
                        <a:t> (</a:t>
                      </a:r>
                      <a:r>
                        <a:rPr lang="en-US" sz="1600" baseline="0" dirty="0" err="1" smtClean="0"/>
                        <a:t>Wen</a:t>
                      </a:r>
                      <a:r>
                        <a:rPr lang="en-US" sz="1600" baseline="0" dirty="0" smtClean="0"/>
                        <a:t> et al. 1998)</a:t>
                      </a:r>
                      <a:endParaRPr lang="en-US" sz="1600" dirty="0"/>
                    </a:p>
                  </a:txBody>
                  <a:tcPr/>
                </a:tc>
                <a:tc>
                  <a:txBody>
                    <a:bodyPr/>
                    <a:lstStyle/>
                    <a:p>
                      <a:r>
                        <a:rPr lang="en-US" sz="1600" dirty="0" smtClean="0"/>
                        <a:t>6</a:t>
                      </a:r>
                      <a:endParaRPr lang="en-US" sz="1600" dirty="0"/>
                    </a:p>
                  </a:txBody>
                  <a:tcPr/>
                </a:tc>
                <a:tc>
                  <a:txBody>
                    <a:bodyPr/>
                    <a:lstStyle/>
                    <a:p>
                      <a:r>
                        <a:rPr lang="en-US" sz="1600" dirty="0" smtClean="0"/>
                        <a:t>112</a:t>
                      </a:r>
                      <a:endParaRPr lang="en-US" sz="1600" dirty="0"/>
                    </a:p>
                  </a:txBody>
                  <a:tcPr/>
                </a:tc>
                <a:tc>
                  <a:txBody>
                    <a:bodyPr/>
                    <a:lstStyle/>
                    <a:p>
                      <a:r>
                        <a:rPr lang="en-US" sz="1600" dirty="0" smtClean="0"/>
                        <a:t>17</a:t>
                      </a:r>
                      <a:endParaRPr lang="en-US" sz="1600" dirty="0"/>
                    </a:p>
                  </a:txBody>
                  <a:tcPr/>
                </a:tc>
              </a:tr>
              <a:tr h="447481">
                <a:tc>
                  <a:txBody>
                    <a:bodyPr/>
                    <a:lstStyle/>
                    <a:p>
                      <a:r>
                        <a:rPr lang="en-US" sz="1600" dirty="0" smtClean="0"/>
                        <a:t>Leukemia (</a:t>
                      </a:r>
                      <a:r>
                        <a:rPr lang="en-US" sz="1600" dirty="0" err="1" smtClean="0"/>
                        <a:t>Golub</a:t>
                      </a:r>
                      <a:r>
                        <a:rPr lang="en-US" sz="1600" dirty="0" smtClean="0"/>
                        <a:t> et al. 1999)</a:t>
                      </a:r>
                      <a:endParaRPr lang="en-US" sz="1600" dirty="0"/>
                    </a:p>
                  </a:txBody>
                  <a:tcPr/>
                </a:tc>
                <a:tc>
                  <a:txBody>
                    <a:bodyPr/>
                    <a:lstStyle/>
                    <a:p>
                      <a:r>
                        <a:rPr lang="en-US" sz="1600" dirty="0" smtClean="0"/>
                        <a:t>3</a:t>
                      </a:r>
                      <a:endParaRPr lang="en-US" sz="1600" dirty="0"/>
                    </a:p>
                  </a:txBody>
                  <a:tcPr/>
                </a:tc>
                <a:tc>
                  <a:txBody>
                    <a:bodyPr/>
                    <a:lstStyle/>
                    <a:p>
                      <a:r>
                        <a:rPr lang="en-US" sz="1600" dirty="0" smtClean="0"/>
                        <a:t>100</a:t>
                      </a:r>
                      <a:endParaRPr lang="en-US" sz="1600" dirty="0"/>
                    </a:p>
                  </a:txBody>
                  <a:tcPr/>
                </a:tc>
                <a:tc>
                  <a:txBody>
                    <a:bodyPr/>
                    <a:lstStyle/>
                    <a:p>
                      <a:r>
                        <a:rPr lang="en-US" sz="1600" dirty="0" smtClean="0"/>
                        <a:t>38</a:t>
                      </a:r>
                      <a:endParaRPr lang="en-US" sz="1600" dirty="0"/>
                    </a:p>
                  </a:txBody>
                  <a:tcPr/>
                </a:tc>
              </a:tr>
              <a:tr h="613736">
                <a:tc>
                  <a:txBody>
                    <a:bodyPr/>
                    <a:lstStyle/>
                    <a:p>
                      <a:r>
                        <a:rPr lang="en-US" sz="1600" dirty="0" smtClean="0"/>
                        <a:t>Lymphoma (</a:t>
                      </a:r>
                      <a:r>
                        <a:rPr lang="en-US" sz="1600" dirty="0" err="1" smtClean="0"/>
                        <a:t>Alizadeh</a:t>
                      </a:r>
                      <a:r>
                        <a:rPr lang="en-US" sz="1600" dirty="0" smtClean="0"/>
                        <a:t> et al. 2000)</a:t>
                      </a:r>
                      <a:endParaRPr lang="en-US" sz="1600" dirty="0"/>
                    </a:p>
                  </a:txBody>
                  <a:tcPr/>
                </a:tc>
                <a:tc>
                  <a:txBody>
                    <a:bodyPr/>
                    <a:lstStyle/>
                    <a:p>
                      <a:r>
                        <a:rPr lang="en-US" sz="1600" dirty="0" smtClean="0"/>
                        <a:t>3</a:t>
                      </a:r>
                      <a:endParaRPr lang="en-US" sz="1600" dirty="0"/>
                    </a:p>
                  </a:txBody>
                  <a:tcPr/>
                </a:tc>
                <a:tc>
                  <a:txBody>
                    <a:bodyPr/>
                    <a:lstStyle/>
                    <a:p>
                      <a:r>
                        <a:rPr lang="en-US" sz="1600" dirty="0" smtClean="0"/>
                        <a:t>100</a:t>
                      </a:r>
                      <a:endParaRPr lang="en-US" sz="1600" dirty="0"/>
                    </a:p>
                  </a:txBody>
                  <a:tcPr/>
                </a:tc>
                <a:tc>
                  <a:txBody>
                    <a:bodyPr/>
                    <a:lstStyle/>
                    <a:p>
                      <a:r>
                        <a:rPr lang="en-US" sz="1600" dirty="0" smtClean="0"/>
                        <a:t>80</a:t>
                      </a:r>
                      <a:endParaRPr lang="en-US" sz="1600" dirty="0"/>
                    </a:p>
                  </a:txBody>
                  <a:tcPr/>
                </a:tc>
              </a:tr>
              <a:tr h="335716">
                <a:tc>
                  <a:txBody>
                    <a:bodyPr/>
                    <a:lstStyle/>
                    <a:p>
                      <a:r>
                        <a:rPr lang="en-US" sz="1600" dirty="0" smtClean="0"/>
                        <a:t>NCI60 (2000)</a:t>
                      </a:r>
                      <a:endParaRPr lang="en-US" sz="1600" dirty="0"/>
                    </a:p>
                  </a:txBody>
                  <a:tcPr/>
                </a:tc>
                <a:tc>
                  <a:txBody>
                    <a:bodyPr/>
                    <a:lstStyle/>
                    <a:p>
                      <a:r>
                        <a:rPr lang="en-US" sz="1600" dirty="0" smtClean="0"/>
                        <a:t>8</a:t>
                      </a:r>
                      <a:endParaRPr lang="en-US" sz="1600" dirty="0"/>
                    </a:p>
                  </a:txBody>
                  <a:tcPr/>
                </a:tc>
                <a:tc>
                  <a:txBody>
                    <a:bodyPr/>
                    <a:lstStyle/>
                    <a:p>
                      <a:r>
                        <a:rPr lang="en-US" sz="1600" dirty="0" smtClean="0"/>
                        <a:t>200</a:t>
                      </a:r>
                      <a:endParaRPr lang="en-US" sz="1600" dirty="0"/>
                    </a:p>
                  </a:txBody>
                  <a:tcPr/>
                </a:tc>
                <a:tc>
                  <a:txBody>
                    <a:bodyPr/>
                    <a:lstStyle/>
                    <a:p>
                      <a:r>
                        <a:rPr lang="en-US" sz="1600" dirty="0" smtClean="0"/>
                        <a:t>57</a:t>
                      </a:r>
                      <a:endParaRPr lang="en-US" sz="1600" dirty="0"/>
                    </a:p>
                  </a:txBody>
                  <a:tcPr/>
                </a:tc>
              </a:tr>
              <a:tr h="432208">
                <a:tc>
                  <a:txBody>
                    <a:bodyPr/>
                    <a:lstStyle/>
                    <a:p>
                      <a:r>
                        <a:rPr lang="en-US" sz="1600" dirty="0" smtClean="0"/>
                        <a:t>Normal (Su et al. 2002)</a:t>
                      </a:r>
                      <a:endParaRPr lang="en-US" sz="1600" dirty="0"/>
                    </a:p>
                  </a:txBody>
                  <a:tcPr/>
                </a:tc>
                <a:tc>
                  <a:txBody>
                    <a:bodyPr/>
                    <a:lstStyle/>
                    <a:p>
                      <a:r>
                        <a:rPr lang="en-US" sz="1600" dirty="0" smtClean="0"/>
                        <a:t>4</a:t>
                      </a:r>
                      <a:endParaRPr lang="en-US" sz="1600" dirty="0"/>
                    </a:p>
                  </a:txBody>
                  <a:tcPr/>
                </a:tc>
                <a:tc>
                  <a:txBody>
                    <a:bodyPr/>
                    <a:lstStyle/>
                    <a:p>
                      <a:r>
                        <a:rPr lang="en-US" sz="1600" dirty="0" smtClean="0"/>
                        <a:t>1277</a:t>
                      </a:r>
                      <a:endParaRPr lang="en-US" sz="1600" dirty="0"/>
                    </a:p>
                  </a:txBody>
                  <a:tcPr/>
                </a:tc>
                <a:tc>
                  <a:txBody>
                    <a:bodyPr/>
                    <a:lstStyle/>
                    <a:p>
                      <a:r>
                        <a:rPr lang="en-US" sz="1600" dirty="0" smtClean="0"/>
                        <a:t>90</a:t>
                      </a:r>
                      <a:endParaRPr lang="en-US" sz="1600" dirty="0"/>
                    </a:p>
                  </a:txBody>
                  <a:tcPr/>
                </a:tc>
              </a:tr>
              <a:tr h="579873">
                <a:tc>
                  <a:txBody>
                    <a:bodyPr/>
                    <a:lstStyle/>
                    <a:p>
                      <a:r>
                        <a:rPr lang="en-US" sz="1600" dirty="0" smtClean="0"/>
                        <a:t>Novartis (</a:t>
                      </a:r>
                      <a:r>
                        <a:rPr lang="en-US" sz="1600" dirty="0" err="1" smtClean="0"/>
                        <a:t>Ramaswany</a:t>
                      </a:r>
                      <a:r>
                        <a:rPr lang="en-US" sz="1600" dirty="0" smtClean="0"/>
                        <a:t> et al. 2001)</a:t>
                      </a:r>
                      <a:endParaRPr lang="en-US" sz="1600" dirty="0"/>
                    </a:p>
                  </a:txBody>
                  <a:tcPr/>
                </a:tc>
                <a:tc>
                  <a:txBody>
                    <a:bodyPr/>
                    <a:lstStyle/>
                    <a:p>
                      <a:r>
                        <a:rPr lang="en-US" sz="1600" dirty="0" smtClean="0"/>
                        <a:t>13</a:t>
                      </a:r>
                      <a:endParaRPr lang="en-US" sz="1600" dirty="0"/>
                    </a:p>
                  </a:txBody>
                  <a:tcPr/>
                </a:tc>
                <a:tc>
                  <a:txBody>
                    <a:bodyPr/>
                    <a:lstStyle/>
                    <a:p>
                      <a:r>
                        <a:rPr lang="en-US" sz="1600" dirty="0" smtClean="0"/>
                        <a:t>1000</a:t>
                      </a:r>
                      <a:endParaRPr lang="en-US" sz="1600" dirty="0"/>
                    </a:p>
                  </a:txBody>
                  <a:tcPr/>
                </a:tc>
                <a:tc>
                  <a:txBody>
                    <a:bodyPr/>
                    <a:lstStyle/>
                    <a:p>
                      <a:r>
                        <a:rPr lang="en-US" sz="1600" dirty="0" smtClean="0"/>
                        <a:t>103</a:t>
                      </a:r>
                      <a:endParaRPr lang="en-US" sz="1600" dirty="0"/>
                    </a:p>
                  </a:txBody>
                  <a:tcPr/>
                </a:tc>
              </a:tr>
              <a:tr h="335716">
                <a:tc>
                  <a:txBody>
                    <a:bodyPr/>
                    <a:lstStyle/>
                    <a:p>
                      <a:r>
                        <a:rPr lang="en-US" sz="1600" dirty="0" smtClean="0"/>
                        <a:t>PBM(</a:t>
                      </a:r>
                      <a:r>
                        <a:rPr lang="en-US" sz="1600" dirty="0" err="1" smtClean="0"/>
                        <a:t>Hartuv</a:t>
                      </a:r>
                      <a:r>
                        <a:rPr lang="en-US" sz="1600" dirty="0" smtClean="0"/>
                        <a:t> et al. 2000)</a:t>
                      </a:r>
                      <a:endParaRPr lang="en-US" sz="1600" dirty="0"/>
                    </a:p>
                  </a:txBody>
                  <a:tcPr/>
                </a:tc>
                <a:tc>
                  <a:txBody>
                    <a:bodyPr/>
                    <a:lstStyle/>
                    <a:p>
                      <a:r>
                        <a:rPr lang="en-US" sz="1600" dirty="0" smtClean="0"/>
                        <a:t>18</a:t>
                      </a:r>
                      <a:endParaRPr lang="en-US" sz="1600" dirty="0"/>
                    </a:p>
                  </a:txBody>
                  <a:tcPr/>
                </a:tc>
                <a:tc>
                  <a:txBody>
                    <a:bodyPr/>
                    <a:lstStyle/>
                    <a:p>
                      <a:r>
                        <a:rPr lang="en-US" sz="1600" dirty="0" smtClean="0"/>
                        <a:t>2329</a:t>
                      </a:r>
                      <a:endParaRPr lang="en-US" sz="1600" dirty="0"/>
                    </a:p>
                  </a:txBody>
                  <a:tcPr/>
                </a:tc>
                <a:tc>
                  <a:txBody>
                    <a:bodyPr/>
                    <a:lstStyle/>
                    <a:p>
                      <a:r>
                        <a:rPr lang="en-US" sz="1600" dirty="0" smtClean="0"/>
                        <a:t>139</a:t>
                      </a:r>
                      <a:endParaRPr lang="en-US" sz="1600" dirty="0"/>
                    </a:p>
                  </a:txBody>
                  <a:tcPr/>
                </a:tc>
              </a:tr>
              <a:tr h="366236">
                <a:tc>
                  <a:txBody>
                    <a:bodyPr/>
                    <a:lstStyle/>
                    <a:p>
                      <a:r>
                        <a:rPr lang="en-US" sz="1800" dirty="0" err="1" smtClean="0"/>
                        <a:t>St.Jude</a:t>
                      </a:r>
                      <a:r>
                        <a:rPr lang="en-US" sz="1800" dirty="0" smtClean="0"/>
                        <a:t>(</a:t>
                      </a:r>
                      <a:r>
                        <a:rPr lang="en-US" sz="1800" dirty="0" err="1" smtClean="0"/>
                        <a:t>Yeoh</a:t>
                      </a:r>
                      <a:r>
                        <a:rPr lang="en-US" sz="1800" dirty="0" smtClean="0"/>
                        <a:t> et al.</a:t>
                      </a:r>
                      <a:r>
                        <a:rPr lang="en-US" sz="1800" baseline="0" dirty="0" smtClean="0"/>
                        <a:t> 2002</a:t>
                      </a:r>
                      <a:r>
                        <a:rPr lang="en-US" sz="1800" dirty="0" smtClean="0"/>
                        <a:t>)</a:t>
                      </a:r>
                      <a:endParaRPr lang="en-US" sz="1800" dirty="0"/>
                    </a:p>
                  </a:txBody>
                  <a:tcPr/>
                </a:tc>
                <a:tc>
                  <a:txBody>
                    <a:bodyPr/>
                    <a:lstStyle/>
                    <a:p>
                      <a:r>
                        <a:rPr lang="en-US" sz="1800" dirty="0" smtClean="0"/>
                        <a:t>6</a:t>
                      </a:r>
                      <a:endParaRPr lang="en-US" sz="1800" dirty="0"/>
                    </a:p>
                  </a:txBody>
                  <a:tcPr/>
                </a:tc>
                <a:tc>
                  <a:txBody>
                    <a:bodyPr/>
                    <a:lstStyle/>
                    <a:p>
                      <a:r>
                        <a:rPr lang="en-US" sz="1800" dirty="0" smtClean="0"/>
                        <a:t>985</a:t>
                      </a:r>
                      <a:endParaRPr lang="en-US" sz="1800" dirty="0"/>
                    </a:p>
                  </a:txBody>
                  <a:tcPr/>
                </a:tc>
                <a:tc>
                  <a:txBody>
                    <a:bodyPr/>
                    <a:lstStyle/>
                    <a:p>
                      <a:r>
                        <a:rPr lang="en-US" sz="1800" dirty="0" smtClean="0"/>
                        <a:t>248</a:t>
                      </a:r>
                      <a:endParaRPr lang="en-US" sz="1800" dirty="0"/>
                    </a:p>
                  </a:txBody>
                  <a:tcPr/>
                </a:tc>
              </a:tr>
              <a:tr h="640913">
                <a:tc>
                  <a:txBody>
                    <a:bodyPr/>
                    <a:lstStyle/>
                    <a:p>
                      <a:r>
                        <a:rPr lang="en-US" sz="1800" dirty="0" smtClean="0"/>
                        <a:t>Yeast(Spellman et al. 1998)</a:t>
                      </a:r>
                      <a:endParaRPr lang="en-US" sz="1800" dirty="0"/>
                    </a:p>
                  </a:txBody>
                  <a:tcPr/>
                </a:tc>
                <a:tc>
                  <a:txBody>
                    <a:bodyPr/>
                    <a:lstStyle/>
                    <a:p>
                      <a:r>
                        <a:rPr lang="en-US" sz="1800" dirty="0" smtClean="0"/>
                        <a:t>5</a:t>
                      </a:r>
                      <a:endParaRPr lang="en-US" sz="1800" dirty="0"/>
                    </a:p>
                  </a:txBody>
                  <a:tcPr/>
                </a:tc>
                <a:tc>
                  <a:txBody>
                    <a:bodyPr/>
                    <a:lstStyle/>
                    <a:p>
                      <a:r>
                        <a:rPr lang="en-US" sz="1800" dirty="0" smtClean="0"/>
                        <a:t>698</a:t>
                      </a:r>
                      <a:endParaRPr lang="en-US" sz="1800" dirty="0"/>
                    </a:p>
                  </a:txBody>
                  <a:tcPr/>
                </a:tc>
                <a:tc>
                  <a:txBody>
                    <a:bodyPr/>
                    <a:lstStyle/>
                    <a:p>
                      <a:r>
                        <a:rPr lang="en-US" sz="1800" dirty="0" smtClean="0"/>
                        <a:t>72</a:t>
                      </a:r>
                      <a:endParaRPr lang="en-US" sz="1800" dirty="0"/>
                    </a:p>
                  </a:txBody>
                  <a:tcPr/>
                </a:tc>
              </a:tr>
              <a:tr h="366236">
                <a:tc>
                  <a:txBody>
                    <a:bodyPr/>
                    <a:lstStyle/>
                    <a:p>
                      <a:r>
                        <a:rPr lang="en-US" sz="1800" dirty="0" smtClean="0"/>
                        <a:t>Gaussian 3</a:t>
                      </a:r>
                      <a:endParaRPr lang="en-US" sz="1800" dirty="0"/>
                    </a:p>
                  </a:txBody>
                  <a:tcPr/>
                </a:tc>
                <a:tc>
                  <a:txBody>
                    <a:bodyPr/>
                    <a:lstStyle/>
                    <a:p>
                      <a:r>
                        <a:rPr lang="en-US" sz="1800" dirty="0" smtClean="0"/>
                        <a:t>3</a:t>
                      </a:r>
                      <a:endParaRPr lang="en-US" sz="1800" dirty="0"/>
                    </a:p>
                  </a:txBody>
                  <a:tcPr/>
                </a:tc>
                <a:tc>
                  <a:txBody>
                    <a:bodyPr/>
                    <a:lstStyle/>
                    <a:p>
                      <a:r>
                        <a:rPr lang="en-US" sz="1800" dirty="0" smtClean="0"/>
                        <a:t>600</a:t>
                      </a:r>
                      <a:endParaRPr lang="en-US" sz="1800" dirty="0"/>
                    </a:p>
                  </a:txBody>
                  <a:tcPr/>
                </a:tc>
                <a:tc>
                  <a:txBody>
                    <a:bodyPr/>
                    <a:lstStyle/>
                    <a:p>
                      <a:r>
                        <a:rPr lang="en-US" sz="1800" dirty="0" smtClean="0"/>
                        <a:t>60</a:t>
                      </a:r>
                      <a:endParaRPr lang="en-US" sz="1800" dirty="0"/>
                    </a:p>
                  </a:txBody>
                  <a:tcPr/>
                </a:tc>
              </a:tr>
              <a:tr h="366236">
                <a:tc>
                  <a:txBody>
                    <a:bodyPr/>
                    <a:lstStyle/>
                    <a:p>
                      <a:r>
                        <a:rPr lang="en-US" sz="1800" dirty="0" smtClean="0"/>
                        <a:t>Gaussian 5</a:t>
                      </a:r>
                      <a:endParaRPr lang="en-US" sz="1800" dirty="0"/>
                    </a:p>
                  </a:txBody>
                  <a:tcPr/>
                </a:tc>
                <a:tc>
                  <a:txBody>
                    <a:bodyPr/>
                    <a:lstStyle/>
                    <a:p>
                      <a:r>
                        <a:rPr lang="en-US" sz="1800" dirty="0" smtClean="0"/>
                        <a:t>5</a:t>
                      </a:r>
                      <a:endParaRPr lang="en-US" sz="1800" dirty="0"/>
                    </a:p>
                  </a:txBody>
                  <a:tcPr/>
                </a:tc>
                <a:tc>
                  <a:txBody>
                    <a:bodyPr/>
                    <a:lstStyle/>
                    <a:p>
                      <a:r>
                        <a:rPr lang="en-US" sz="1800" dirty="0" smtClean="0"/>
                        <a:t>500</a:t>
                      </a:r>
                      <a:endParaRPr lang="en-US" sz="1800" dirty="0"/>
                    </a:p>
                  </a:txBody>
                  <a:tcPr/>
                </a:tc>
                <a:tc>
                  <a:txBody>
                    <a:bodyPr/>
                    <a:lstStyle/>
                    <a:p>
                      <a:r>
                        <a:rPr lang="en-US" sz="1800" dirty="0" smtClean="0"/>
                        <a:t>2</a:t>
                      </a:r>
                      <a:endParaRPr lang="en-US" sz="1800" dirty="0"/>
                    </a:p>
                  </a:txBody>
                  <a:tcPr/>
                </a:tc>
              </a:tr>
              <a:tr h="366236">
                <a:tc>
                  <a:txBody>
                    <a:bodyPr/>
                    <a:lstStyle/>
                    <a:p>
                      <a:r>
                        <a:rPr lang="en-US" sz="1800" dirty="0" smtClean="0"/>
                        <a:t>Gaussian 6</a:t>
                      </a:r>
                      <a:endParaRPr lang="en-US" sz="1800" dirty="0"/>
                    </a:p>
                  </a:txBody>
                  <a:tcPr/>
                </a:tc>
                <a:tc>
                  <a:txBody>
                    <a:bodyPr/>
                    <a:lstStyle/>
                    <a:p>
                      <a:r>
                        <a:rPr lang="en-US" sz="1800" dirty="0" smtClean="0"/>
                        <a:t>6</a:t>
                      </a:r>
                      <a:endParaRPr lang="en-US" sz="1800" dirty="0"/>
                    </a:p>
                  </a:txBody>
                  <a:tcPr/>
                </a:tc>
                <a:tc>
                  <a:txBody>
                    <a:bodyPr/>
                    <a:lstStyle/>
                    <a:p>
                      <a:r>
                        <a:rPr lang="en-US" sz="1800" dirty="0" smtClean="0"/>
                        <a:t>600</a:t>
                      </a:r>
                      <a:endParaRPr lang="en-US" sz="1800" dirty="0"/>
                    </a:p>
                  </a:txBody>
                  <a:tcPr/>
                </a:tc>
                <a:tc>
                  <a:txBody>
                    <a:bodyPr/>
                    <a:lstStyle/>
                    <a:p>
                      <a:r>
                        <a:rPr lang="en-US" sz="1800" dirty="0" smtClean="0"/>
                        <a:t>60</a:t>
                      </a:r>
                      <a:endParaRPr lang="en-US" sz="1800"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3012" name="Picture 4"/>
          <p:cNvPicPr>
            <a:picLocks noChangeAspect="1" noChangeArrowheads="1"/>
          </p:cNvPicPr>
          <p:nvPr/>
        </p:nvPicPr>
        <p:blipFill>
          <a:blip r:embed="rId2" cstate="print"/>
          <a:srcRect/>
          <a:stretch>
            <a:fillRect/>
          </a:stretch>
        </p:blipFill>
        <p:spPr bwMode="auto">
          <a:xfrm>
            <a:off x="838200" y="1752600"/>
            <a:ext cx="6105525" cy="2886075"/>
          </a:xfrm>
          <a:prstGeom prst="rect">
            <a:avLst/>
          </a:prstGeom>
          <a:noFill/>
          <a:ln w="9525">
            <a:noFill/>
            <a:miter lim="800000"/>
            <a:headEnd/>
            <a:tailEnd/>
          </a:ln>
        </p:spPr>
      </p:pic>
      <p:pic>
        <p:nvPicPr>
          <p:cNvPr id="43013" name="Picture 5"/>
          <p:cNvPicPr>
            <a:picLocks noChangeAspect="1" noChangeArrowheads="1"/>
          </p:cNvPicPr>
          <p:nvPr/>
        </p:nvPicPr>
        <p:blipFill>
          <a:blip r:embed="rId3" cstate="print"/>
          <a:srcRect/>
          <a:stretch>
            <a:fillRect/>
          </a:stretch>
        </p:blipFill>
        <p:spPr bwMode="auto">
          <a:xfrm>
            <a:off x="914400" y="5181600"/>
            <a:ext cx="6010275" cy="1485900"/>
          </a:xfrm>
          <a:prstGeom prst="rect">
            <a:avLst/>
          </a:prstGeom>
          <a:noFill/>
          <a:ln w="9525">
            <a:noFill/>
            <a:miter lim="800000"/>
            <a:headEnd/>
            <a:tailEnd/>
          </a:ln>
        </p:spPr>
      </p:pic>
      <p:sp>
        <p:nvSpPr>
          <p:cNvPr id="9" name="TextBox 8"/>
          <p:cNvSpPr txBox="1"/>
          <p:nvPr/>
        </p:nvSpPr>
        <p:spPr>
          <a:xfrm>
            <a:off x="838200" y="1295400"/>
            <a:ext cx="2667000" cy="381000"/>
          </a:xfrm>
          <a:prstGeom prst="rect">
            <a:avLst/>
          </a:prstGeom>
          <a:noFill/>
        </p:spPr>
        <p:txBody>
          <a:bodyPr wrap="square" rtlCol="1">
            <a:spAutoFit/>
          </a:bodyPr>
          <a:lstStyle/>
          <a:p>
            <a:r>
              <a:rPr lang="en-US" dirty="0" smtClean="0"/>
              <a:t>FC Results:</a:t>
            </a:r>
            <a:endParaRPr lang="he-IL" dirty="0"/>
          </a:p>
        </p:txBody>
      </p:sp>
      <p:sp>
        <p:nvSpPr>
          <p:cNvPr id="10" name="TextBox 9"/>
          <p:cNvSpPr txBox="1"/>
          <p:nvPr/>
        </p:nvSpPr>
        <p:spPr>
          <a:xfrm>
            <a:off x="914400" y="4724400"/>
            <a:ext cx="1981200" cy="381000"/>
          </a:xfrm>
          <a:prstGeom prst="rect">
            <a:avLst/>
          </a:prstGeom>
          <a:noFill/>
        </p:spPr>
        <p:txBody>
          <a:bodyPr wrap="square" rtlCol="1">
            <a:spAutoFit/>
          </a:bodyPr>
          <a:lstStyle/>
          <a:p>
            <a:r>
              <a:rPr lang="en-US" dirty="0" smtClean="0"/>
              <a:t>Consensus Results:</a:t>
            </a:r>
            <a:endParaRPr lang="he-I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2" cstate="print"/>
          <a:srcRect/>
          <a:stretch>
            <a:fillRect/>
          </a:stretch>
        </p:blipFill>
        <p:spPr bwMode="auto">
          <a:xfrm>
            <a:off x="152402" y="300559"/>
            <a:ext cx="8896351" cy="65574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5121" name="Picture 1"/>
          <p:cNvPicPr>
            <a:picLocks noChangeAspect="1" noChangeArrowheads="1"/>
          </p:cNvPicPr>
          <p:nvPr/>
        </p:nvPicPr>
        <p:blipFill>
          <a:blip r:embed="rId2" cstate="print"/>
          <a:srcRect/>
          <a:stretch>
            <a:fillRect/>
          </a:stretch>
        </p:blipFill>
        <p:spPr bwMode="auto">
          <a:xfrm>
            <a:off x="161925" y="2057400"/>
            <a:ext cx="8982075" cy="1266825"/>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152400" y="3352800"/>
            <a:ext cx="8915400" cy="1466850"/>
          </a:xfrm>
          <a:prstGeom prst="rect">
            <a:avLst/>
          </a:prstGeom>
          <a:noFill/>
          <a:ln w="9525">
            <a:noFill/>
            <a:miter lim="800000"/>
            <a:headEnd/>
            <a:tailEnd/>
          </a:ln>
        </p:spPr>
      </p:pic>
      <p:pic>
        <p:nvPicPr>
          <p:cNvPr id="5123" name="Picture 3"/>
          <p:cNvPicPr>
            <a:picLocks noGrp="1" noChangeAspect="1" noChangeArrowheads="1"/>
          </p:cNvPicPr>
          <p:nvPr>
            <p:ph idx="1"/>
          </p:nvPr>
        </p:nvPicPr>
        <p:blipFill>
          <a:blip r:embed="rId4" cstate="print"/>
          <a:srcRect/>
          <a:stretch>
            <a:fillRect/>
          </a:stretch>
        </p:blipFill>
        <p:spPr bwMode="auto">
          <a:xfrm>
            <a:off x="152400" y="1600200"/>
            <a:ext cx="8915400" cy="4719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228601" y="1524000"/>
            <a:ext cx="8834083"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a:t>
            </a:r>
            <a:endParaRPr lang="en-US" dirty="0"/>
          </a:p>
        </p:txBody>
      </p:sp>
      <p:sp>
        <p:nvSpPr>
          <p:cNvPr id="3" name="Content Placeholder 2"/>
          <p:cNvSpPr>
            <a:spLocks noGrp="1"/>
          </p:cNvSpPr>
          <p:nvPr>
            <p:ph idx="1"/>
          </p:nvPr>
        </p:nvSpPr>
        <p:spPr>
          <a:xfrm>
            <a:off x="457200" y="1524000"/>
            <a:ext cx="8229600" cy="4953000"/>
          </a:xfrm>
        </p:spPr>
        <p:txBody>
          <a:bodyPr>
            <a:normAutofit fontScale="92500"/>
          </a:bodyPr>
          <a:lstStyle/>
          <a:p>
            <a:r>
              <a:rPr lang="en-US" dirty="0" smtClean="0"/>
              <a:t>Experimental results:</a:t>
            </a:r>
          </a:p>
          <a:p>
            <a:pPr lvl="1"/>
            <a:r>
              <a:rPr lang="en-US" dirty="0" smtClean="0"/>
              <a:t>NMF’s limitations when used as clustering algorithm.</a:t>
            </a:r>
          </a:p>
          <a:p>
            <a:pPr lvl="1"/>
            <a:r>
              <a:rPr lang="en-US" dirty="0" smtClean="0"/>
              <a:t>different parameters for Consensus.</a:t>
            </a:r>
          </a:p>
          <a:p>
            <a:pPr lvl="1"/>
            <a:r>
              <a:rPr lang="en-US" dirty="0" smtClean="0"/>
              <a:t>Consensus distance is at least as good as Euclidean. </a:t>
            </a:r>
          </a:p>
          <a:p>
            <a:r>
              <a:rPr lang="en-US" dirty="0" smtClean="0"/>
              <a:t>FC is fast and precise. The results are almost identical to Consensus’s results.</a:t>
            </a:r>
          </a:p>
          <a:p>
            <a:r>
              <a:rPr lang="en-US" dirty="0" smtClean="0"/>
              <a:t>Very nice implementation for the algorithms with GUI, All data sets are available from the supplementary site.</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a:t>
            </a:r>
            <a:endParaRPr lang="he-IL" dirty="0"/>
          </a:p>
        </p:txBody>
      </p:sp>
      <p:pic>
        <p:nvPicPr>
          <p:cNvPr id="41986" name="Picture 2"/>
          <p:cNvPicPr>
            <a:picLocks noChangeAspect="1" noChangeArrowheads="1"/>
          </p:cNvPicPr>
          <p:nvPr/>
        </p:nvPicPr>
        <p:blipFill>
          <a:blip r:embed="rId2" cstate="print"/>
          <a:srcRect/>
          <a:stretch>
            <a:fillRect/>
          </a:stretch>
        </p:blipFill>
        <p:spPr bwMode="auto">
          <a:xfrm>
            <a:off x="152400" y="1295400"/>
            <a:ext cx="8753475" cy="541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Preliminaries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We are given a gene expression matrix D and we want to cluster the genes.</a:t>
            </a:r>
          </a:p>
          <a:p>
            <a:r>
              <a:rPr lang="en-US" dirty="0" smtClean="0"/>
              <a:t>We will use the Euclidean distance as pair wise dissimilarity score between genes patterns. (data is standardized by genes)</a:t>
            </a:r>
          </a:p>
          <a:p>
            <a:r>
              <a:rPr lang="en-US" dirty="0" smtClean="0"/>
              <a:t>Representing a clustering solution – “Connectivity matrix” -  M(</a:t>
            </a:r>
            <a:r>
              <a:rPr lang="en-US" dirty="0" err="1" smtClean="0"/>
              <a:t>i</a:t>
            </a:r>
            <a:r>
              <a:rPr lang="en-US" dirty="0" smtClean="0"/>
              <a:t>; j) = 1 if items </a:t>
            </a:r>
            <a:r>
              <a:rPr lang="en-US" dirty="0" err="1" smtClean="0"/>
              <a:t>i</a:t>
            </a:r>
            <a:r>
              <a:rPr lang="en-US" dirty="0" smtClean="0"/>
              <a:t> and j are in the same cluster and zero otherwise</a:t>
            </a:r>
            <a:r>
              <a:rPr lang="en-US" dirty="0" smtClean="0"/>
              <a:t>.</a:t>
            </a:r>
          </a:p>
          <a:p>
            <a:r>
              <a:rPr lang="en-US" dirty="0" smtClean="0"/>
              <a:t>We will focus on hierarchical clustering algorithms.</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 – Practical results problems</a:t>
            </a:r>
            <a:endParaRPr lang="en-US" dirty="0"/>
          </a:p>
        </p:txBody>
      </p:sp>
      <p:sp>
        <p:nvSpPr>
          <p:cNvPr id="3" name="Content Placeholder 2"/>
          <p:cNvSpPr>
            <a:spLocks noGrp="1"/>
          </p:cNvSpPr>
          <p:nvPr>
            <p:ph idx="1"/>
          </p:nvPr>
        </p:nvSpPr>
        <p:spPr>
          <a:xfrm>
            <a:off x="457200" y="1371600"/>
            <a:ext cx="8229600" cy="5029200"/>
          </a:xfrm>
        </p:spPr>
        <p:txBody>
          <a:bodyPr>
            <a:normAutofit fontScale="92500"/>
          </a:bodyPr>
          <a:lstStyle/>
          <a:p>
            <a:r>
              <a:rPr lang="en-US" sz="2900" dirty="0" smtClean="0"/>
              <a:t>Data sets CNS Rat, Leukemia, Lymphoma and NCI60 are very small (200 or less genes) and obsolete (published between 1998 and 2000)</a:t>
            </a:r>
          </a:p>
          <a:p>
            <a:pPr>
              <a:buNone/>
            </a:pPr>
            <a:endParaRPr lang="en-US" sz="2900" dirty="0" smtClean="0"/>
          </a:p>
          <a:p>
            <a:r>
              <a:rPr lang="en-US" sz="2900" dirty="0" smtClean="0"/>
              <a:t>Missing results for G-Gap, GAP, WCSS,FOM and CLEST on 7 data sets - </a:t>
            </a:r>
            <a:r>
              <a:rPr lang="en-US" sz="2800" dirty="0" smtClean="0"/>
              <a:t>Normal, Novartis, PBM, St. Jude, Gaussian 3, 5 and 6.</a:t>
            </a:r>
            <a:r>
              <a:rPr lang="en-US" sz="2900" dirty="0" smtClean="0"/>
              <a:t>	</a:t>
            </a:r>
          </a:p>
          <a:p>
            <a:endParaRPr lang="en-US" sz="2900" dirty="0" smtClean="0"/>
          </a:p>
          <a:p>
            <a:r>
              <a:rPr lang="en-US" sz="2900" dirty="0" smtClean="0"/>
              <a:t>There are known algorithms for computing the “knee” of a curve (known as the L-shape algorithm), it seems that no such algorithm was tested here.</a:t>
            </a:r>
          </a:p>
          <a:p>
            <a:endParaRPr lang="en-US" sz="2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 – Theoretic Questions</a:t>
            </a:r>
            <a:endParaRPr lang="en-US" dirty="0"/>
          </a:p>
        </p:txBody>
      </p:sp>
      <p:sp>
        <p:nvSpPr>
          <p:cNvPr id="3" name="Content Placeholder 2"/>
          <p:cNvSpPr>
            <a:spLocks noGrp="1"/>
          </p:cNvSpPr>
          <p:nvPr>
            <p:ph idx="1"/>
          </p:nvPr>
        </p:nvSpPr>
        <p:spPr/>
        <p:txBody>
          <a:bodyPr>
            <a:normAutofit/>
          </a:bodyPr>
          <a:lstStyle/>
          <a:p>
            <a:r>
              <a:rPr lang="en-US" sz="2600" dirty="0" smtClean="0"/>
              <a:t>It is not obvious that increase in the </a:t>
            </a:r>
            <a:r>
              <a:rPr lang="en-US" sz="2600" dirty="0" err="1" smtClean="0"/>
              <a:t>cdf</a:t>
            </a:r>
            <a:r>
              <a:rPr lang="en-US" sz="2600" dirty="0" smtClean="0"/>
              <a:t> AUC is good, what is the AUC for random clustering? What is the AUC when the real data is composed of one true big cluster and several small clusters?</a:t>
            </a:r>
          </a:p>
          <a:p>
            <a:endParaRPr lang="en-US" sz="1600" dirty="0" smtClean="0"/>
          </a:p>
        </p:txBody>
      </p:sp>
      <p:pic>
        <p:nvPicPr>
          <p:cNvPr id="5" name="Picture 4" descr="reliability_5.gif"/>
          <p:cNvPicPr>
            <a:picLocks noChangeAspect="1"/>
          </p:cNvPicPr>
          <p:nvPr/>
        </p:nvPicPr>
        <p:blipFill>
          <a:blip r:embed="rId2" cstate="print"/>
          <a:stretch>
            <a:fillRect/>
          </a:stretch>
        </p:blipFill>
        <p:spPr>
          <a:xfrm>
            <a:off x="2209800" y="3733800"/>
            <a:ext cx="4657725" cy="188595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 – Theoretic Questions</a:t>
            </a:r>
            <a:endParaRPr lang="en-US" dirty="0"/>
          </a:p>
        </p:txBody>
      </p:sp>
      <p:sp>
        <p:nvSpPr>
          <p:cNvPr id="3" name="Content Placeholder 2"/>
          <p:cNvSpPr>
            <a:spLocks noGrp="1"/>
          </p:cNvSpPr>
          <p:nvPr>
            <p:ph idx="1"/>
          </p:nvPr>
        </p:nvSpPr>
        <p:spPr/>
        <p:txBody>
          <a:bodyPr>
            <a:normAutofit/>
          </a:bodyPr>
          <a:lstStyle/>
          <a:p>
            <a:r>
              <a:rPr lang="en-US" sz="2600" dirty="0" smtClean="0"/>
              <a:t>Consensus and FC number of re-sampling parameter. Even in consensus it seems problematic that the number of repetitions for each algorithm is very low while it estimates high number of parameters. FC seems even more problematic since the sampling is done once.</a:t>
            </a:r>
          </a:p>
          <a:p>
            <a:pPr>
              <a:buNone/>
            </a:pPr>
            <a:endParaRPr lang="en-US" sz="2600" dirty="0" smtClean="0"/>
          </a:p>
          <a:p>
            <a:r>
              <a:rPr lang="en-US" sz="2600" dirty="0" smtClean="0"/>
              <a:t>Problematic comparison with the GAP statistic.</a:t>
            </a:r>
          </a:p>
          <a:p>
            <a:endParaRPr lang="en-US" sz="16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Consensus Clustering</a:t>
            </a:r>
            <a:endParaRPr lang="en-US" dirty="0"/>
          </a:p>
        </p:txBody>
      </p:sp>
      <p:sp>
        <p:nvSpPr>
          <p:cNvPr id="3" name="Content Placeholder 2"/>
          <p:cNvSpPr>
            <a:spLocks noGrp="1"/>
          </p:cNvSpPr>
          <p:nvPr>
            <p:ph idx="1"/>
          </p:nvPr>
        </p:nvSpPr>
        <p:spPr/>
        <p:txBody>
          <a:bodyPr/>
          <a:lstStyle/>
          <a:p>
            <a:r>
              <a:rPr lang="en-US" dirty="0" smtClean="0"/>
              <a:t>Procedure Consensus(</a:t>
            </a:r>
            <a:r>
              <a:rPr lang="en-US" dirty="0" err="1" smtClean="0"/>
              <a:t>Sub;H;D;A</a:t>
            </a:r>
            <a:r>
              <a:rPr lang="en-US" dirty="0" smtClean="0"/>
              <a:t>; </a:t>
            </a:r>
            <a:r>
              <a:rPr lang="en-US" dirty="0" err="1" smtClean="0"/>
              <a:t>kmax</a:t>
            </a:r>
            <a:r>
              <a:rPr lang="en-US" dirty="0" smtClean="0"/>
              <a:t>)</a:t>
            </a:r>
          </a:p>
          <a:p>
            <a:pPr lvl="1"/>
            <a:r>
              <a:rPr lang="en-US" dirty="0" smtClean="0"/>
              <a:t>Sub: a re-sampling scheme</a:t>
            </a:r>
          </a:p>
          <a:p>
            <a:pPr lvl="1"/>
            <a:r>
              <a:rPr lang="en-US" dirty="0" smtClean="0"/>
              <a:t>H: the number of re-sampling steps</a:t>
            </a:r>
          </a:p>
          <a:p>
            <a:pPr lvl="1"/>
            <a:r>
              <a:rPr lang="en-US" dirty="0" smtClean="0"/>
              <a:t>D: the data</a:t>
            </a:r>
          </a:p>
          <a:p>
            <a:pPr lvl="1"/>
            <a:r>
              <a:rPr lang="en-US" dirty="0" smtClean="0"/>
              <a:t>A:  a clustering algorithm</a:t>
            </a:r>
          </a:p>
          <a:p>
            <a:pPr lvl="1"/>
            <a:r>
              <a:rPr lang="en-US" dirty="0" err="1" smtClean="0"/>
              <a:t>Kmax</a:t>
            </a:r>
            <a:r>
              <a:rPr lang="en-US" dirty="0" smtClean="0"/>
              <a:t>: maximum number that is considered as candidate for the correct number of clusters in D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Consensus Clustering</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For 1&lt; k &lt;= </a:t>
            </a:r>
            <a:r>
              <a:rPr lang="en-US" dirty="0" err="1" smtClean="0"/>
              <a:t>kmax</a:t>
            </a:r>
            <a:r>
              <a:rPr lang="en-US" dirty="0" smtClean="0"/>
              <a:t>:</a:t>
            </a:r>
          </a:p>
          <a:p>
            <a:pPr marL="914400" lvl="1" indent="-514350">
              <a:buFont typeface="+mj-lt"/>
              <a:buAutoNum type="arabicPeriod"/>
            </a:pPr>
            <a:r>
              <a:rPr lang="en-US" dirty="0" smtClean="0"/>
              <a:t>For 1 &lt;= h &lt; H, compute a perturbed data matrix D(h) using re-sampling scheme Sub; cluster the elements in k clusters using algorithm A and D(h) and compute a connectivity matrix M(h). </a:t>
            </a:r>
          </a:p>
          <a:p>
            <a:pPr marL="914400" lvl="1" indent="-514350">
              <a:buFont typeface="+mj-lt"/>
              <a:buAutoNum type="arabicPeriod"/>
            </a:pPr>
            <a:r>
              <a:rPr lang="en-US" dirty="0" smtClean="0"/>
              <a:t>Based on the connectivity matrices, compute a consensus matrix M(k)</a:t>
            </a:r>
          </a:p>
          <a:p>
            <a:pPr marL="514350" indent="-514350">
              <a:buFont typeface="+mj-lt"/>
              <a:buAutoNum type="arabicPeriod"/>
            </a:pPr>
            <a:r>
              <a:rPr lang="en-US" dirty="0" smtClean="0"/>
              <a:t>Based on the </a:t>
            </a:r>
            <a:r>
              <a:rPr lang="en-US" dirty="0" err="1" smtClean="0"/>
              <a:t>kmax</a:t>
            </a:r>
            <a:r>
              <a:rPr lang="en-US" dirty="0" smtClean="0"/>
              <a:t>  - 1 consensus matrices, return a prediction for 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consensus matrix</a:t>
            </a:r>
            <a:endParaRPr lang="en-US" dirty="0"/>
          </a:p>
        </p:txBody>
      </p:sp>
      <p:sp>
        <p:nvSpPr>
          <p:cNvPr id="5" name="Content Placeholder 4"/>
          <p:cNvSpPr>
            <a:spLocks noGrp="1"/>
          </p:cNvSpPr>
          <p:nvPr>
            <p:ph idx="1"/>
          </p:nvPr>
        </p:nvSpPr>
        <p:spPr/>
        <p:txBody>
          <a:bodyPr/>
          <a:lstStyle/>
          <a:p>
            <a:r>
              <a:rPr lang="en-US" dirty="0" smtClean="0"/>
              <a:t>The consensus matrix M(k) is defined as a properly normalized sum of all connectivity matrices in all sub-datasets.</a:t>
            </a:r>
            <a:endParaRPr lang="en-US" dirty="0"/>
          </a:p>
        </p:txBody>
      </p:sp>
      <p:pic>
        <p:nvPicPr>
          <p:cNvPr id="11265" name="Picture 1"/>
          <p:cNvPicPr>
            <a:picLocks noChangeAspect="1" noChangeArrowheads="1"/>
          </p:cNvPicPr>
          <p:nvPr/>
        </p:nvPicPr>
        <p:blipFill>
          <a:blip r:embed="rId2" cstate="print"/>
          <a:srcRect/>
          <a:stretch>
            <a:fillRect/>
          </a:stretch>
        </p:blipFill>
        <p:spPr bwMode="auto">
          <a:xfrm>
            <a:off x="1524000" y="3352800"/>
            <a:ext cx="6051176" cy="1143000"/>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a:stretch>
            <a:fillRect/>
          </a:stretch>
        </p:blipFill>
        <p:spPr bwMode="auto">
          <a:xfrm>
            <a:off x="2667000" y="4724400"/>
            <a:ext cx="34671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the correct K</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905000" y="2667000"/>
            <a:ext cx="5190853" cy="1409700"/>
          </a:xfrm>
          <a:prstGeom prst="rect">
            <a:avLst/>
          </a:prstGeom>
          <a:noFill/>
          <a:ln w="9525">
            <a:noFill/>
            <a:miter lim="800000"/>
            <a:headEnd/>
            <a:tailEnd/>
          </a:ln>
        </p:spPr>
      </p:pic>
      <p:sp>
        <p:nvSpPr>
          <p:cNvPr id="6" name="TextBox 5"/>
          <p:cNvSpPr txBox="1"/>
          <p:nvPr/>
        </p:nvSpPr>
        <p:spPr>
          <a:xfrm>
            <a:off x="533400" y="4267200"/>
            <a:ext cx="8229600" cy="1569660"/>
          </a:xfrm>
          <a:prstGeom prst="rect">
            <a:avLst/>
          </a:prstGeom>
          <a:noFill/>
        </p:spPr>
        <p:txBody>
          <a:bodyPr wrap="square" rtlCol="0">
            <a:spAutoFit/>
          </a:bodyPr>
          <a:lstStyle/>
          <a:p>
            <a:r>
              <a:rPr lang="en-US" sz="2400" dirty="0" smtClean="0"/>
              <a:t/>
            </a:r>
            <a:br>
              <a:rPr lang="en-US" sz="2400" dirty="0" smtClean="0"/>
            </a:br>
            <a:r>
              <a:rPr lang="en-US" sz="2400" dirty="0" smtClean="0"/>
              <a:t>For Hierarchical clustering algorithms this score is non negative, when negative values are </a:t>
            </a:r>
            <a:r>
              <a:rPr lang="en-US" sz="2400" dirty="0" err="1" smtClean="0"/>
              <a:t>observerd</a:t>
            </a:r>
            <a:r>
              <a:rPr lang="en-US" sz="2400" dirty="0" smtClean="0"/>
              <a:t> a common correction is to change A to:</a:t>
            </a:r>
            <a:endParaRPr lang="en-US" sz="2400" dirty="0"/>
          </a:p>
        </p:txBody>
      </p:sp>
      <p:sp>
        <p:nvSpPr>
          <p:cNvPr id="7" name="TextBox 6"/>
          <p:cNvSpPr txBox="1"/>
          <p:nvPr/>
        </p:nvSpPr>
        <p:spPr>
          <a:xfrm>
            <a:off x="533400" y="1447800"/>
            <a:ext cx="8153400" cy="1107996"/>
          </a:xfrm>
          <a:prstGeom prst="rect">
            <a:avLst/>
          </a:prstGeom>
          <a:noFill/>
        </p:spPr>
        <p:txBody>
          <a:bodyPr wrap="square" rtlCol="0">
            <a:spAutoFit/>
          </a:bodyPr>
          <a:lstStyle/>
          <a:p>
            <a:r>
              <a:rPr lang="en-US" sz="2400" dirty="0" smtClean="0"/>
              <a:t>Choose  the “knee” of the distribution: the first k that start the stabilize phase of the delta curve.</a:t>
            </a:r>
          </a:p>
          <a:p>
            <a:endParaRPr lang="en-US" dirty="0"/>
          </a:p>
        </p:txBody>
      </p:sp>
      <p:pic>
        <p:nvPicPr>
          <p:cNvPr id="21505" name="Picture 1"/>
          <p:cNvPicPr>
            <a:picLocks noChangeAspect="1" noChangeArrowheads="1"/>
          </p:cNvPicPr>
          <p:nvPr/>
        </p:nvPicPr>
        <p:blipFill>
          <a:blip r:embed="rId3" cstate="print"/>
          <a:srcRect/>
          <a:stretch>
            <a:fillRect/>
          </a:stretch>
        </p:blipFill>
        <p:spPr bwMode="auto">
          <a:xfrm>
            <a:off x="2895600" y="5791200"/>
            <a:ext cx="2706414"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the correct K</a:t>
            </a:r>
            <a:endParaRPr lang="en-US" dirty="0"/>
          </a:p>
        </p:txBody>
      </p:sp>
      <p:sp>
        <p:nvSpPr>
          <p:cNvPr id="3" name="Content Placeholder 2"/>
          <p:cNvSpPr>
            <a:spLocks noGrp="1"/>
          </p:cNvSpPr>
          <p:nvPr>
            <p:ph idx="1"/>
          </p:nvPr>
        </p:nvSpPr>
        <p:spPr>
          <a:xfrm>
            <a:off x="457200" y="1600201"/>
            <a:ext cx="8229600" cy="990600"/>
          </a:xfrm>
        </p:spPr>
        <p:txBody>
          <a:bodyPr/>
          <a:lstStyle/>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76240" y="1371600"/>
            <a:ext cx="8391525"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FC(</a:t>
            </a:r>
            <a:r>
              <a:rPr lang="en-US" dirty="0" err="1" smtClean="0"/>
              <a:t>Sub;H;D;A</a:t>
            </a:r>
            <a:r>
              <a:rPr lang="en-US" dirty="0" smtClean="0"/>
              <a:t>; </a:t>
            </a:r>
            <a:r>
              <a:rPr lang="en-US" dirty="0" err="1" smtClean="0"/>
              <a:t>kmax</a:t>
            </a:r>
            <a:r>
              <a:rPr lang="en-US" dirty="0" smtClean="0"/>
              <a:t>)</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For 1 &lt;= h &lt;= H, compute a perturbed data matrix D(h) using </a:t>
            </a:r>
            <a:r>
              <a:rPr lang="en-US" dirty="0" err="1" smtClean="0"/>
              <a:t>resampling</a:t>
            </a:r>
            <a:r>
              <a:rPr lang="en-US" dirty="0" smtClean="0"/>
              <a:t> scheme Sub.</a:t>
            </a:r>
          </a:p>
          <a:p>
            <a:pPr marL="914400" lvl="1" indent="-514350">
              <a:buFont typeface="+mj-lt"/>
              <a:buAutoNum type="arabicPeriod"/>
            </a:pPr>
            <a:r>
              <a:rPr lang="en-US" dirty="0" smtClean="0"/>
              <a:t>For </a:t>
            </a:r>
            <a:r>
              <a:rPr lang="en-US" dirty="0"/>
              <a:t>1</a:t>
            </a:r>
            <a:r>
              <a:rPr lang="en-US" dirty="0" smtClean="0"/>
              <a:t> &lt; k &lt;= </a:t>
            </a:r>
            <a:r>
              <a:rPr lang="en-US" dirty="0" err="1" smtClean="0"/>
              <a:t>kmax</a:t>
            </a:r>
            <a:r>
              <a:rPr lang="en-US" dirty="0" smtClean="0"/>
              <a:t>, initialize to empty the set M(k) of connectivity matrices and cluster the elements in k clusters using algorithm A and D(h). Compute a connectivity matrix M(</a:t>
            </a:r>
            <a:r>
              <a:rPr lang="en-US" dirty="0" err="1" smtClean="0"/>
              <a:t>h;k</a:t>
            </a:r>
            <a:r>
              <a:rPr lang="en-US" dirty="0" smtClean="0"/>
              <a:t>).</a:t>
            </a:r>
          </a:p>
          <a:p>
            <a:pPr marL="514350" indent="-514350">
              <a:buFont typeface="+mj-lt"/>
              <a:buAutoNum type="arabicPeriod"/>
            </a:pPr>
            <a:r>
              <a:rPr lang="en-US" dirty="0" smtClean="0"/>
              <a:t>For 1 &lt; k &lt;= </a:t>
            </a:r>
            <a:r>
              <a:rPr lang="en-US" dirty="0" err="1" smtClean="0"/>
              <a:t>kmax</a:t>
            </a:r>
            <a:r>
              <a:rPr lang="en-US" dirty="0" smtClean="0"/>
              <a:t>, based on the connectivity matrices, compute a consensus matrix M(k).</a:t>
            </a:r>
          </a:p>
          <a:p>
            <a:pPr marL="514350" indent="-514350">
              <a:buFont typeface="+mj-lt"/>
              <a:buAutoNum type="arabicPeriod"/>
            </a:pPr>
            <a:r>
              <a:rPr lang="en-US" dirty="0" smtClean="0"/>
              <a:t>Based on the </a:t>
            </a:r>
            <a:r>
              <a:rPr lang="en-US" dirty="0" err="1" smtClean="0"/>
              <a:t>kmax</a:t>
            </a:r>
            <a:r>
              <a:rPr lang="en-US" dirty="0" smtClean="0"/>
              <a:t> -1 consensus matrices, return a prediction for k.</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6156</TotalTime>
  <Words>1334</Words>
  <Application>Microsoft Office PowerPoint</Application>
  <PresentationFormat>On-screen Show (4:3)</PresentationFormat>
  <Paragraphs>188</Paragraphs>
  <Slides>32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Equation</vt:lpstr>
      <vt:lpstr>Speeding up the Consensus Clustering methodology for microarray data analysis</vt:lpstr>
      <vt:lpstr>Consensus Clustering  (Monti et al. 2002)</vt:lpstr>
      <vt:lpstr>Preliminaries</vt:lpstr>
      <vt:lpstr>Consensus Clustering</vt:lpstr>
      <vt:lpstr>Consensus Clustering</vt:lpstr>
      <vt:lpstr>The consensus matrix</vt:lpstr>
      <vt:lpstr>Estimating the correct K</vt:lpstr>
      <vt:lpstr>Estimating the correct K</vt:lpstr>
      <vt:lpstr>Procedure FC(Sub;H;D;A; kmax)</vt:lpstr>
      <vt:lpstr>FC</vt:lpstr>
      <vt:lpstr>FC vs. Consensus</vt:lpstr>
      <vt:lpstr>WCSS</vt:lpstr>
      <vt:lpstr>FOM (Yeung et al. 2001)</vt:lpstr>
      <vt:lpstr>FOM (Yeung et al. 2001)</vt:lpstr>
      <vt:lpstr>FOM (Yeung et al. 2001)</vt:lpstr>
      <vt:lpstr>GAP statistic (Tibshirani et al. 2001)</vt:lpstr>
      <vt:lpstr>GAP statistic</vt:lpstr>
      <vt:lpstr>CLEST (Breckenridge 1989)</vt:lpstr>
      <vt:lpstr>CLEST (Breckenridge 1989)</vt:lpstr>
      <vt:lpstr>Clustering algorithms</vt:lpstr>
      <vt:lpstr>NMF</vt:lpstr>
      <vt:lpstr>NMF</vt:lpstr>
      <vt:lpstr>Data Sets</vt:lpstr>
      <vt:lpstr>Results</vt:lpstr>
      <vt:lpstr>Results</vt:lpstr>
      <vt:lpstr>Results</vt:lpstr>
      <vt:lpstr>Results</vt:lpstr>
      <vt:lpstr>Pros</vt:lpstr>
      <vt:lpstr>Pros</vt:lpstr>
      <vt:lpstr>Cons – Practical results problems</vt:lpstr>
      <vt:lpstr>Cons – Theoretic Questions</vt:lpstr>
      <vt:lpstr>Cons – Theoretic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Speeding up the Consensus Clustering methodology for microarray data analysis</dc:title>
  <dc:creator>milis</dc:creator>
  <cp:lastModifiedBy>milis</cp:lastModifiedBy>
  <cp:revision>364</cp:revision>
  <dcterms:created xsi:type="dcterms:W3CDTF">2010-10-29T17:12:21Z</dcterms:created>
  <dcterms:modified xsi:type="dcterms:W3CDTF">2010-11-10T06:55:18Z</dcterms:modified>
</cp:coreProperties>
</file>