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r:id="rId1"/>
  </p:sldMasterIdLst>
  <p:notesMasterIdLst>
    <p:notesMasterId r:id="rId33"/>
  </p:notesMasterIdLst>
  <p:handoutMasterIdLst>
    <p:handoutMasterId r:id="rId34"/>
  </p:handoutMasterIdLst>
  <p:sldIdLst>
    <p:sldId id="308" r:id="rId2"/>
    <p:sldId id="262" r:id="rId3"/>
    <p:sldId id="268" r:id="rId4"/>
    <p:sldId id="411" r:id="rId5"/>
    <p:sldId id="415" r:id="rId6"/>
    <p:sldId id="412" r:id="rId7"/>
    <p:sldId id="413" r:id="rId8"/>
    <p:sldId id="416" r:id="rId9"/>
    <p:sldId id="324" r:id="rId10"/>
    <p:sldId id="393" r:id="rId11"/>
    <p:sldId id="347" r:id="rId12"/>
    <p:sldId id="394" r:id="rId13"/>
    <p:sldId id="397" r:id="rId14"/>
    <p:sldId id="398" r:id="rId15"/>
    <p:sldId id="399" r:id="rId16"/>
    <p:sldId id="400" r:id="rId17"/>
    <p:sldId id="402" r:id="rId18"/>
    <p:sldId id="403" r:id="rId19"/>
    <p:sldId id="404" r:id="rId20"/>
    <p:sldId id="405" r:id="rId21"/>
    <p:sldId id="409" r:id="rId22"/>
    <p:sldId id="406" r:id="rId23"/>
    <p:sldId id="408" r:id="rId24"/>
    <p:sldId id="407" r:id="rId25"/>
    <p:sldId id="410" r:id="rId26"/>
    <p:sldId id="401" r:id="rId27"/>
    <p:sldId id="363" r:id="rId28"/>
    <p:sldId id="414" r:id="rId29"/>
    <p:sldId id="395" r:id="rId30"/>
    <p:sldId id="259" r:id="rId31"/>
    <p:sldId id="396" r:id="rId32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>
    <p:restoredLeft sz="15620"/>
    <p:restoredTop sz="94660"/>
  </p:normalViewPr>
  <p:slideViewPr>
    <p:cSldViewPr snapToGrid="0" showGuides="1">
      <p:cViewPr>
        <p:scale>
          <a:sx n="85" d="100"/>
          <a:sy n="85" d="100"/>
        </p:scale>
        <p:origin x="-592" y="-200"/>
      </p:cViewPr>
      <p:guideLst>
        <p:guide orient="horz" pos="4255"/>
        <p:guide pos="6095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fld id="{85557249-8E93-F743-AE49-3A299C830DE7}" type="datetime1">
              <a:rPr lang="en-US"/>
              <a:pPr>
                <a:defRPr/>
              </a:pPr>
              <a:t>11/23/10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fld id="{8A3D5EEF-77CF-8540-AF3E-8CF3ABCF7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1200" kern="1200">
        <a:solidFill>
          <a:srgbClr val="000000"/>
        </a:solidFill>
        <a:latin typeface="Times New Roman" pitchFamily="1" charset="0"/>
        <a:ea typeface="ＭＳ Ｐゴシック" pitchFamily="-108" charset="-128"/>
        <a:cs typeface="ＭＳ Ｐゴシック" pitchFamily="-108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65" charset="0"/>
      <a:defRPr sz="1200" kern="1200">
        <a:solidFill>
          <a:srgbClr val="000000"/>
        </a:solidFill>
        <a:latin typeface="Times New Roman" pitchFamily="1" charset="0"/>
        <a:ea typeface="ＭＳ Ｐゴシック" pitchFamily="-108" charset="-128"/>
        <a:cs typeface="MS PGothic" pitchFamily="34" charset="-128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200" kern="1200">
        <a:solidFill>
          <a:srgbClr val="000000"/>
        </a:solidFill>
        <a:latin typeface="Times New Roman" pitchFamily="1" charset="0"/>
        <a:ea typeface="ＭＳ Ｐゴシック" pitchFamily="-108" charset="-128"/>
        <a:cs typeface="MS PGothic" pitchFamily="34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200" kern="1200">
        <a:solidFill>
          <a:srgbClr val="000000"/>
        </a:solidFill>
        <a:latin typeface="Times New Roman" pitchFamily="1" charset="0"/>
        <a:ea typeface="ＭＳ Ｐゴシック" pitchFamily="-108" charset="-128"/>
        <a:cs typeface="MS PGothic" pitchFamily="34" charset="-128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200" kern="1200">
        <a:solidFill>
          <a:srgbClr val="000000"/>
        </a:solidFill>
        <a:latin typeface="Times New Roman" pitchFamily="1" charset="0"/>
        <a:ea typeface="ＭＳ Ｐゴシック" pitchFamily="-108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3" Type="http://schemas.openxmlformats.org/officeDocument/2006/relationships/hyperlink" Target="http://www.arabidopsis.leeds.ac.uk/" TargetMode="Externa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fld id="{6E669EFA-0AC5-AF49-BBE0-B657DB2725A1}" type="slidenum">
              <a:rPr lang="en-US">
                <a:ea typeface="Gothic" charset="0"/>
                <a:cs typeface="Gothic" charset="0"/>
              </a:rPr>
              <a:pPr/>
              <a:t>1</a:t>
            </a:fld>
            <a:endParaRPr lang="en-US">
              <a:ea typeface="Gothic" charset="0"/>
              <a:cs typeface="Gothic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54063"/>
            <a:ext cx="5029200" cy="3771900"/>
          </a:xfrm>
          <a:ln/>
        </p:spPr>
      </p:sp>
      <p:sp>
        <p:nvSpPr>
          <p:cNvPr id="20484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8375"/>
            <a:ext cx="6216650" cy="4860925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smtClean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5" charset="0"/>
                <a:ea typeface="Gothic" charset="0"/>
                <a:cs typeface="Gothic" charset="0"/>
              </a:rPr>
              <a:t>AT5G17170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ftp://ftp.arabidopsis.org/home/tair/Genes/TAIR8_genome_release/TAIR8_sequences/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u="sng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Correlation of expression among pathway genes must be shown if global pathway regulators exist.</a:t>
            </a:r>
            <a:r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 We used </a:t>
            </a:r>
            <a:r>
              <a:rPr lang="en-US" i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PSY</a:t>
            </a:r>
            <a:r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 as the driving gene in expression correlation analysis against the entire genome for expression (transcript levels) averaged across ~400 stimulus conditions and developmental stages, and identified </a:t>
            </a:r>
            <a:r>
              <a:rPr lang="en-US" i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ZDS</a:t>
            </a:r>
            <a:r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as the top correlating pathway gene. The correlation (r) values for the entire genome were plotted against those for </a:t>
            </a:r>
            <a:r>
              <a:rPr lang="en-US" i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PSY</a:t>
            </a:r>
            <a:r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and </a:t>
            </a:r>
            <a:r>
              <a:rPr lang="en-US" i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ZDS</a:t>
            </a:r>
            <a:r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(</a:t>
            </a:r>
            <a:r>
              <a:rPr lang="en-US" b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Fig.  2</a:t>
            </a:r>
            <a:r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). Group </a:t>
            </a:r>
            <a:r>
              <a:rPr lang="en-US" b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A</a:t>
            </a:r>
            <a:r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genes shown in the figure illustrate the strong correlation among the carotenoid pathway genes indicated by the red dots. These results suggest the presence of global transcriptional regulators that </a:t>
            </a:r>
          </a:p>
          <a:p>
            <a:endParaRPr lang="en-US" b="1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b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TOOL:</a:t>
            </a:r>
            <a:r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Arabidopsis co-expression tool (</a:t>
            </a:r>
            <a:r>
              <a:rPr lang="en-US" b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ACT</a:t>
            </a:r>
            <a:r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) (</a:t>
            </a:r>
            <a:r>
              <a:rPr lang="en-US" u="sng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  <a:hlinkClick r:id="rId3"/>
              </a:rPr>
              <a:t>http://www.arabidopsis.leeds.ac.uk/</a:t>
            </a:r>
            <a:r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) control co-expression.</a:t>
            </a:r>
          </a:p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b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Figure. </a:t>
            </a:r>
            <a:r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b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Pathway genes show correlated expression</a:t>
            </a:r>
            <a:r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. Scatter plot shows expression correlation (r-value) of all Arabidopsis genes relative to </a:t>
            </a:r>
            <a:r>
              <a:rPr lang="en-US" b="1" i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PSY</a:t>
            </a:r>
            <a:r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and </a:t>
            </a:r>
            <a:r>
              <a:rPr lang="en-US" b="1" i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ZDS</a:t>
            </a:r>
            <a:r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.  Red dots are carotenoid-associated genes (</a:t>
            </a:r>
            <a:r>
              <a:rPr lang="en-US" b="1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A</a:t>
            </a:r>
            <a:r>
              <a:rPr lang="en-US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). </a:t>
            </a:r>
          </a:p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fld id="{C9658E04-03FD-A44B-9863-AE425BC6822F}" type="slidenum">
              <a:rPr lang="en-US">
                <a:ea typeface="Gothic" charset="0"/>
                <a:cs typeface="Gothic" charset="0"/>
              </a:rPr>
              <a:pPr/>
              <a:t>5</a:t>
            </a:fld>
            <a:endParaRPr lang="en-US">
              <a:ea typeface="Gothic" charset="0"/>
              <a:cs typeface="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LABLE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Lable figure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4550" y="627063"/>
            <a:ext cx="2151063" cy="623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60583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9775" y="2101850"/>
            <a:ext cx="4225925" cy="476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60583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39775" y="2101850"/>
            <a:ext cx="8605838" cy="476091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39775" y="627063"/>
            <a:ext cx="860583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9775" y="2101850"/>
            <a:ext cx="4225925" cy="2303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8100" y="2101850"/>
            <a:ext cx="4227513" cy="2303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39775" y="4557713"/>
            <a:ext cx="4225925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100" y="4557713"/>
            <a:ext cx="4227513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60583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39775" y="2101850"/>
            <a:ext cx="8605838" cy="476091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58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5838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</p:sldLayoutIdLst>
  <p:hf hdr="0" ftr="0" dt="0"/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000000"/>
          </a:solidFill>
          <a:latin typeface="Times New Roman" pitchFamily="1" charset="0"/>
          <a:ea typeface="HG Mincho Light J" charset="0"/>
          <a:cs typeface="HG Mincho Light J" charset="0"/>
        </a:defRPr>
      </a:lvl2pPr>
      <a:lvl3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000000"/>
          </a:solidFill>
          <a:latin typeface="Times New Roman" pitchFamily="1" charset="0"/>
          <a:ea typeface="HG Mincho Light J" charset="0"/>
          <a:cs typeface="HG Mincho Light J" charset="0"/>
        </a:defRPr>
      </a:lvl3pPr>
      <a:lvl4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000000"/>
          </a:solidFill>
          <a:latin typeface="Times New Roman" pitchFamily="1" charset="0"/>
          <a:ea typeface="HG Mincho Light J" charset="0"/>
          <a:cs typeface="HG Mincho Light J" charset="0"/>
        </a:defRPr>
      </a:lvl4pPr>
      <a:lvl5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000000"/>
          </a:solidFill>
          <a:latin typeface="Times New Roman" pitchFamily="1" charset="0"/>
          <a:ea typeface="HG Mincho Light J" charset="0"/>
          <a:cs typeface="HG Mincho Light J" charset="0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" charset="0"/>
          <a:ea typeface="HG Mincho Light J" charset="0"/>
          <a:cs typeface="HG Mincho Light J" charset="0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" charset="0"/>
          <a:ea typeface="HG Mincho Light J" charset="0"/>
          <a:cs typeface="HG Mincho Light J" charset="0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" charset="0"/>
          <a:ea typeface="HG Mincho Light J" charset="0"/>
          <a:cs typeface="HG Mincho Light J" charset="0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" charset="0"/>
          <a:ea typeface="HG Mincho Light J" charset="0"/>
          <a:cs typeface="HG Mincho Light J" charset="0"/>
        </a:defRPr>
      </a:lvl9pPr>
    </p:titleStyle>
    <p:bodyStyle>
      <a:lvl1pPr marL="431800" indent="-323850" algn="l" defTabSz="457200" rtl="0" eaLnBrk="0" fontAlgn="base" hangingPunct="0">
        <a:lnSpc>
          <a:spcPct val="97000"/>
        </a:lnSpc>
        <a:spcBef>
          <a:spcPct val="0"/>
        </a:spcBef>
        <a:spcAft>
          <a:spcPts val="888"/>
        </a:spcAft>
        <a:buClr>
          <a:srgbClr val="000000"/>
        </a:buClr>
        <a:buSzPct val="100000"/>
        <a:buFont typeface="Arial" pitchFamily="-65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97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600">
          <a:solidFill>
            <a:srgbClr val="000000"/>
          </a:solidFill>
          <a:latin typeface="+mn-lt"/>
          <a:ea typeface="ＭＳ Ｐゴシック" pitchFamily="-108" charset="-128"/>
          <a:cs typeface="+mn-cs"/>
        </a:defRPr>
      </a:lvl2pPr>
      <a:lvl3pPr marL="12954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ＭＳ Ｐゴシック" pitchFamily="-108" charset="-128"/>
          <a:cs typeface="+mn-cs"/>
        </a:defRPr>
      </a:lvl3pPr>
      <a:lvl4pPr marL="17272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ＭＳ Ｐゴシック" pitchFamily="-108" charset="-128"/>
          <a:cs typeface="+mn-cs"/>
        </a:defRPr>
      </a:lvl4pPr>
      <a:lvl5pPr marL="2159000" indent="-215900" algn="l" defTabSz="457200" rtl="0" eaLnBrk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ＭＳ Ｐゴシック" pitchFamily="-108" charset="-128"/>
          <a:cs typeface="+mn-cs"/>
        </a:defRPr>
      </a:lvl5pPr>
      <a:lvl6pPr marL="26162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9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3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5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01863" y="2943225"/>
            <a:ext cx="5748337" cy="1384300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Comic Sans MS" pitchFamily="-65" charset="0"/>
              </a:rPr>
              <a:t>FISHING FOR NOVEL CAROTENOID BIOSYNTHESIS RELATED GENES</a:t>
            </a:r>
          </a:p>
        </p:txBody>
      </p:sp>
      <p:pic>
        <p:nvPicPr>
          <p:cNvPr id="19459" name="Picture 9" descr="cuny_logotype_ora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6450" y="6650038"/>
            <a:ext cx="16414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5838" y="0"/>
            <a:ext cx="10318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0" y="0"/>
            <a:ext cx="1074738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7225" y="0"/>
            <a:ext cx="1008063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7"/>
          <a:srcRect l="46672" t="17812" r="46339" b="71989"/>
          <a:stretch>
            <a:fillRect/>
          </a:stretch>
        </p:blipFill>
        <p:spPr bwMode="auto">
          <a:xfrm>
            <a:off x="11113" y="6181725"/>
            <a:ext cx="15081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0" y="0"/>
            <a:ext cx="2382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OrenTzfadia&gt;_</a:t>
            </a:r>
          </a:p>
        </p:txBody>
      </p:sp>
      <p:pic>
        <p:nvPicPr>
          <p:cNvPr id="19465" name="Picture 7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82900" y="6472238"/>
            <a:ext cx="2176463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9"/>
          <p:cNvPicPr>
            <a:picLocks noChangeAspect="1"/>
          </p:cNvPicPr>
          <p:nvPr/>
        </p:nvPicPr>
        <p:blipFill>
          <a:blip r:embed="rId9"/>
          <a:srcRect t="314" r="10959"/>
          <a:stretch>
            <a:fillRect/>
          </a:stretch>
        </p:blipFill>
        <p:spPr bwMode="auto">
          <a:xfrm>
            <a:off x="6557963" y="66452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20738" y="0"/>
            <a:ext cx="8605837" cy="1260475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Microarry experiments I collected (~ 100 exp.)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642938" y="1195388"/>
            <a:ext cx="52879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/>
              <a:t>PLANT HORMONES</a:t>
            </a:r>
          </a:p>
          <a:p>
            <a:r>
              <a:rPr lang="en-US"/>
              <a:t>ABA</a:t>
            </a:r>
          </a:p>
          <a:p>
            <a:r>
              <a:rPr lang="en-US"/>
              <a:t>Brassinosteroids</a:t>
            </a:r>
          </a:p>
          <a:p>
            <a:r>
              <a:rPr lang="en-US"/>
              <a:t>Citokinins</a:t>
            </a:r>
          </a:p>
          <a:p>
            <a:endParaRPr lang="en-US"/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666750" y="3054350"/>
            <a:ext cx="52879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 dirty="0"/>
              <a:t>Physiological conditions</a:t>
            </a:r>
          </a:p>
          <a:p>
            <a:r>
              <a:rPr lang="en-US" dirty="0">
                <a:solidFill>
                  <a:srgbClr val="3333CC"/>
                </a:solidFill>
              </a:rPr>
              <a:t>Light</a:t>
            </a:r>
          </a:p>
          <a:p>
            <a:r>
              <a:rPr lang="en-US" dirty="0"/>
              <a:t>Biotic stress</a:t>
            </a:r>
          </a:p>
          <a:p>
            <a:r>
              <a:rPr lang="en-US" dirty="0" err="1"/>
              <a:t>Abiotic</a:t>
            </a:r>
            <a:r>
              <a:rPr lang="en-US" dirty="0"/>
              <a:t> stress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669925" y="4997450"/>
            <a:ext cx="52879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/>
              <a:t>Experiments types</a:t>
            </a:r>
          </a:p>
          <a:p>
            <a:r>
              <a:rPr lang="en-US"/>
              <a:t>Treatment elicitation</a:t>
            </a:r>
          </a:p>
          <a:p>
            <a:r>
              <a:rPr lang="en-US"/>
              <a:t>Wt Vs mutant</a:t>
            </a:r>
          </a:p>
          <a:p>
            <a:r>
              <a:rPr lang="en-US"/>
              <a:t>Time course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519113" y="-392113"/>
            <a:ext cx="8605838" cy="1260476"/>
          </a:xfrm>
        </p:spPr>
        <p:txBody>
          <a:bodyPr/>
          <a:lstStyle/>
          <a:p>
            <a:r>
              <a:rPr lang="en-US" sz="230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EXPANDER </a:t>
            </a:r>
            <a:r>
              <a:rPr lang="en-US" sz="2400" smtClean="0">
                <a:solidFill>
                  <a:srgbClr val="FFFFFF"/>
                </a:solidFill>
              </a:rPr>
              <a:t>Probe filtering</a:t>
            </a:r>
            <a:endParaRPr lang="en-US" sz="2300" smtClean="0">
              <a:solidFill>
                <a:srgbClr val="FFFFFF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79425" y="1665288"/>
            <a:ext cx="85566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dirty="0"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 Most fold </a:t>
            </a:r>
            <a:r>
              <a:rPr lang="en-US" dirty="0" smtClean="0"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changed</a:t>
            </a:r>
          </a:p>
          <a:p>
            <a:pPr>
              <a:buFontTx/>
              <a:buChar char="-"/>
            </a:pPr>
            <a:r>
              <a:rPr lang="en-US" dirty="0"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 Variation </a:t>
            </a:r>
          </a:p>
          <a:p>
            <a:r>
              <a:rPr lang="en-US" dirty="0"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- Signal intensity </a:t>
            </a:r>
          </a:p>
          <a:p>
            <a:pPr>
              <a:buFontTx/>
              <a:buChar char="-"/>
            </a:pPr>
            <a:r>
              <a:rPr lang="en-US" dirty="0"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 User custom probe set (CBRG/</a:t>
            </a:r>
            <a:r>
              <a:rPr lang="en-US" dirty="0" err="1"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TFs</a:t>
            </a:r>
            <a:r>
              <a:rPr lang="en-US" dirty="0"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/un-annotated genes)</a:t>
            </a:r>
          </a:p>
          <a:p>
            <a:pPr>
              <a:buFontTx/>
              <a:buChar char="-"/>
            </a:pPr>
            <a:endParaRPr lang="en-US" dirty="0"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0" y="0"/>
            <a:ext cx="2382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OrenTzfadia&gt;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792163" y="44450"/>
            <a:ext cx="9083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BiClustering – over 47 conditions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3"/>
          <a:srcRect b="86211"/>
          <a:stretch>
            <a:fillRect/>
          </a:stretch>
        </p:blipFill>
        <p:spPr bwMode="auto">
          <a:xfrm>
            <a:off x="398463" y="747713"/>
            <a:ext cx="5130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358775" y="1374775"/>
            <a:ext cx="9721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filtered probes that display at least </a:t>
            </a:r>
            <a:r>
              <a:rPr lang="en-US" b="1" dirty="0">
                <a:solidFill>
                  <a:srgbClr val="FF0000"/>
                </a:solidFill>
              </a:rPr>
              <a:t>1.5</a:t>
            </a:r>
            <a:r>
              <a:rPr lang="en-US" dirty="0"/>
              <a:t> fold change in at least 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 conditions </a:t>
            </a:r>
          </a:p>
          <a:p>
            <a:r>
              <a:rPr lang="en-US" dirty="0"/>
              <a:t>&gt;&gt; </a:t>
            </a:r>
            <a:r>
              <a:rPr lang="en-US" dirty="0">
                <a:solidFill>
                  <a:srgbClr val="FF0000"/>
                </a:solidFill>
              </a:rPr>
              <a:t>11,595 </a:t>
            </a:r>
            <a:r>
              <a:rPr lang="en-US" dirty="0"/>
              <a:t>probes survived.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33797" name="Picture 80"/>
          <p:cNvPicPr>
            <a:picLocks noChangeAspect="1"/>
          </p:cNvPicPr>
          <p:nvPr/>
        </p:nvPicPr>
        <p:blipFill>
          <a:blip r:embed="rId4"/>
          <a:srcRect l="3047" t="3394" r="4839"/>
          <a:stretch>
            <a:fillRect/>
          </a:stretch>
        </p:blipFill>
        <p:spPr bwMode="auto">
          <a:xfrm>
            <a:off x="6704013" y="1882775"/>
            <a:ext cx="26479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2602860"/>
            <a:ext cx="608049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Only 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 carotenoid genes and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 candidates </a:t>
            </a:r>
          </a:p>
          <a:p>
            <a:r>
              <a:rPr lang="en-US" dirty="0" smtClean="0"/>
              <a:t>have </a:t>
            </a:r>
            <a:r>
              <a:rPr lang="en-US" dirty="0" smtClean="0"/>
              <a:t>survived</a:t>
            </a:r>
            <a:r>
              <a:rPr lang="en-US" dirty="0" smtClean="0"/>
              <a:t> this filter.</a:t>
            </a:r>
            <a:endParaRPr lang="en-US" dirty="0" smtClean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36550" y="-298450"/>
            <a:ext cx="8605838" cy="1260475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FFFFFF"/>
                </a:solidFill>
              </a:rPr>
              <a:t>SAMBA</a:t>
            </a:r>
          </a:p>
        </p:txBody>
      </p:sp>
      <p:pic>
        <p:nvPicPr>
          <p:cNvPr id="35843" name="Content Placeholder 3" descr="Biclusters table info.jpg"/>
          <p:cNvPicPr>
            <a:picLocks noGrp="1" noChangeAspect="1"/>
          </p:cNvPicPr>
          <p:nvPr>
            <p:ph idx="1"/>
          </p:nvPr>
        </p:nvPicPr>
        <p:blipFill>
          <a:blip r:embed="rId3"/>
          <a:srcRect r="38861"/>
          <a:stretch>
            <a:fillRect/>
          </a:stretch>
        </p:blipFill>
        <p:spPr>
          <a:xfrm>
            <a:off x="0" y="577850"/>
            <a:ext cx="3824288" cy="2768600"/>
          </a:xfrm>
        </p:spPr>
      </p:pic>
      <p:pic>
        <p:nvPicPr>
          <p:cNvPr id="35844" name="Picture 4" descr="Biclusters table.jpg"/>
          <p:cNvPicPr>
            <a:picLocks noChangeAspect="1"/>
          </p:cNvPicPr>
          <p:nvPr/>
        </p:nvPicPr>
        <p:blipFill>
          <a:blip r:embed="rId4"/>
          <a:srcRect b="27470"/>
          <a:stretch>
            <a:fillRect/>
          </a:stretch>
        </p:blipFill>
        <p:spPr bwMode="auto">
          <a:xfrm>
            <a:off x="3779838" y="552450"/>
            <a:ext cx="6300787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3" descr="Analysis Inf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2089" y="224774"/>
            <a:ext cx="3434912" cy="2340186"/>
          </a:xfrm>
        </p:spPr>
      </p:pic>
      <p:pic>
        <p:nvPicPr>
          <p:cNvPr id="37891" name="Picture 4" descr="All Enrichments1.jpg"/>
          <p:cNvPicPr>
            <a:picLocks noChangeAspect="1"/>
          </p:cNvPicPr>
          <p:nvPr/>
        </p:nvPicPr>
        <p:blipFill>
          <a:blip r:embed="rId3"/>
          <a:srcRect b="74110"/>
          <a:stretch>
            <a:fillRect/>
          </a:stretch>
        </p:blipFill>
        <p:spPr bwMode="auto">
          <a:xfrm>
            <a:off x="194218" y="2838613"/>
            <a:ext cx="9721308" cy="46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All Enrichments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0616" y="226570"/>
            <a:ext cx="3562797" cy="232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itle 1"/>
          <p:cNvSpPr>
            <a:spLocks noGrp="1"/>
          </p:cNvSpPr>
          <p:nvPr>
            <p:ph type="title"/>
          </p:nvPr>
        </p:nvSpPr>
        <p:spPr>
          <a:xfrm>
            <a:off x="336550" y="-298450"/>
            <a:ext cx="8605838" cy="1260475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FFFFFF"/>
                </a:solidFill>
              </a:rPr>
              <a:t>TANGO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 descr="BICs15-16.tif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87313" y="1092200"/>
            <a:ext cx="10167938" cy="442277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9775" y="0"/>
            <a:ext cx="8605838" cy="1260475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accent3"/>
                </a:solidFill>
              </a:rPr>
              <a:t>‘HOT </a:t>
            </a:r>
            <a:r>
              <a:rPr lang="en-US" dirty="0" err="1" smtClean="0">
                <a:solidFill>
                  <a:schemeClr val="accent3"/>
                </a:solidFill>
              </a:rPr>
              <a:t>BICs</a:t>
            </a:r>
            <a:r>
              <a:rPr lang="en-US" dirty="0" smtClean="0">
                <a:solidFill>
                  <a:schemeClr val="accent3"/>
                </a:solidFill>
              </a:rPr>
              <a:t>’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58775" y="5554663"/>
            <a:ext cx="97218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 smtClean="0"/>
              <a:t>BICs</a:t>
            </a:r>
            <a:r>
              <a:rPr lang="en-US" dirty="0" smtClean="0"/>
              <a:t> 15,16 (light conditions) contains only </a:t>
            </a:r>
            <a:r>
              <a:rPr lang="en-US" dirty="0" smtClean="0">
                <a:solidFill>
                  <a:srgbClr val="FF0000"/>
                </a:solidFill>
              </a:rPr>
              <a:t>PSY, </a:t>
            </a:r>
            <a:r>
              <a:rPr lang="en-US" dirty="0" err="1" smtClean="0">
                <a:solidFill>
                  <a:srgbClr val="FF0000"/>
                </a:solidFill>
              </a:rPr>
              <a:t>CRTiso</a:t>
            </a:r>
            <a:r>
              <a:rPr lang="en-US" dirty="0" smtClean="0">
                <a:solidFill>
                  <a:srgbClr val="FF0000"/>
                </a:solidFill>
              </a:rPr>
              <a:t>, ZEP, DW27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6 candidate genes.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 txBox="1">
            <a:spLocks/>
          </p:cNvSpPr>
          <p:nvPr/>
        </p:nvSpPr>
        <p:spPr bwMode="auto">
          <a:xfrm>
            <a:off x="739775" y="0"/>
            <a:ext cx="86058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5720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 b="1">
                <a:solidFill>
                  <a:srgbClr val="FFFFFF"/>
                </a:solidFill>
                <a:ea typeface="HG Mincho Light J" charset="0"/>
                <a:cs typeface="HG Mincho Light J" charset="0"/>
              </a:rPr>
              <a:t>PRIMA</a:t>
            </a:r>
          </a:p>
        </p:txBody>
      </p:sp>
      <p:pic>
        <p:nvPicPr>
          <p:cNvPr id="39939" name="Picture 4" descr="All Enrichments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325" y="603250"/>
            <a:ext cx="68453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Analysis Inf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92775"/>
            <a:ext cx="23415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Color sca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8150" y="6146800"/>
            <a:ext cx="1765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ll Enrichments15-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2036763"/>
            <a:ext cx="100806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All Enrichments1tit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12925"/>
            <a:ext cx="10071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itle 1"/>
          <p:cNvSpPr txBox="1">
            <a:spLocks/>
          </p:cNvSpPr>
          <p:nvPr/>
        </p:nvSpPr>
        <p:spPr bwMode="auto">
          <a:xfrm>
            <a:off x="739775" y="0"/>
            <a:ext cx="86058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5720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 b="1">
                <a:solidFill>
                  <a:srgbClr val="FFFFFF"/>
                </a:solidFill>
                <a:ea typeface="HG Mincho Light J" charset="0"/>
                <a:cs typeface="HG Mincho Light J" charset="0"/>
              </a:rPr>
              <a:t>PRIMA – BICs 15 and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 txBox="1">
            <a:spLocks/>
          </p:cNvSpPr>
          <p:nvPr/>
        </p:nvSpPr>
        <p:spPr bwMode="auto">
          <a:xfrm>
            <a:off x="134938" y="-60325"/>
            <a:ext cx="860583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5720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 b="1">
                <a:solidFill>
                  <a:srgbClr val="FFFFFF"/>
                </a:solidFill>
                <a:ea typeface="HG Mincho Light J" charset="0"/>
                <a:cs typeface="HG Mincho Light J" charset="0"/>
              </a:rPr>
              <a:t>Light experiment as benchmark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34460" y="999122"/>
            <a:ext cx="8710613" cy="6067425"/>
          </a:xfrm>
        </p:spPr>
        <p:txBody>
          <a:bodyPr/>
          <a:lstStyle/>
          <a:p>
            <a:r>
              <a:rPr lang="en-US" sz="2000" dirty="0" smtClean="0">
                <a:solidFill>
                  <a:srgbClr val="FFFFFF"/>
                </a:solidFill>
              </a:rPr>
              <a:t>Light is known to induce the carotenoid genes since they play  key role in the photosynthesis process.</a:t>
            </a:r>
          </a:p>
          <a:p>
            <a:pPr>
              <a:buFont typeface="Arial" pitchFamily="-65" charset="0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  <a:p>
            <a:pPr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Raw data contains - 22,747 probes</a:t>
            </a:r>
          </a:p>
          <a:p>
            <a:pPr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Filtering by signal intensity – 12,650 probes survived. </a:t>
            </a:r>
          </a:p>
          <a:p>
            <a:pPr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SAM </a:t>
            </a:r>
            <a:r>
              <a:rPr lang="en-US" sz="2000" dirty="0" err="1" smtClean="0">
                <a:solidFill>
                  <a:srgbClr val="FFFFFF"/>
                </a:solidFill>
              </a:rPr>
              <a:t>filter(FDR</a:t>
            </a:r>
            <a:r>
              <a:rPr lang="en-US" sz="2000" dirty="0" smtClean="0">
                <a:solidFill>
                  <a:srgbClr val="FFFFFF"/>
                </a:solidFill>
              </a:rPr>
              <a:t> estimation &lt;0.05) – 4080 probes survived. </a:t>
            </a:r>
          </a:p>
          <a:p>
            <a:pPr>
              <a:buFont typeface="Arial" pitchFamily="-65" charset="0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  <a:p>
            <a:pPr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Genes Of Interest (</a:t>
            </a:r>
            <a:r>
              <a:rPr lang="en-US" sz="2000" dirty="0" err="1" smtClean="0">
                <a:solidFill>
                  <a:srgbClr val="FFFFFF"/>
                </a:solidFill>
              </a:rPr>
              <a:t>GOIs</a:t>
            </a:r>
            <a:r>
              <a:rPr lang="en-US" sz="2000" dirty="0" smtClean="0">
                <a:solidFill>
                  <a:srgbClr val="FFFFFF"/>
                </a:solidFill>
              </a:rPr>
              <a:t>):</a:t>
            </a:r>
          </a:p>
          <a:p>
            <a:pPr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Carotenoid genes – 52</a:t>
            </a:r>
          </a:p>
          <a:p>
            <a:pPr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Novel carotenoid candidates genes – 24</a:t>
            </a:r>
          </a:p>
          <a:p>
            <a:pPr>
              <a:buFont typeface="Arial" pitchFamily="-65" charset="0"/>
              <a:buChar char="•"/>
            </a:pPr>
            <a:r>
              <a:rPr lang="en-US" sz="2000" u="sng" dirty="0" smtClean="0">
                <a:solidFill>
                  <a:srgbClr val="FFFFFF"/>
                </a:solidFill>
              </a:rPr>
              <a:t>Total </a:t>
            </a:r>
            <a:r>
              <a:rPr lang="en-US" sz="2000" u="sng" dirty="0" err="1" smtClean="0">
                <a:solidFill>
                  <a:srgbClr val="FFFFFF"/>
                </a:solidFill>
              </a:rPr>
              <a:t>GOIs</a:t>
            </a:r>
            <a:r>
              <a:rPr lang="en-US" sz="2000" u="sng" dirty="0" smtClean="0">
                <a:solidFill>
                  <a:srgbClr val="FFFFFF"/>
                </a:solidFill>
              </a:rPr>
              <a:t> – 76 </a:t>
            </a:r>
          </a:p>
          <a:p>
            <a:pPr>
              <a:buFont typeface="Arial" pitchFamily="-65" charset="0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  <a:p>
            <a:pPr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After filtering:</a:t>
            </a:r>
          </a:p>
          <a:p>
            <a:pPr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19 carotenoid + 12 candidates genes survived (</a:t>
            </a:r>
            <a:r>
              <a:rPr lang="en-US" sz="2000" dirty="0" err="1" smtClean="0">
                <a:solidFill>
                  <a:srgbClr val="FFFFFF"/>
                </a:solidFill>
              </a:rPr>
              <a:t>p</a:t>
            </a:r>
            <a:r>
              <a:rPr lang="en-US" sz="2000" dirty="0" smtClean="0">
                <a:solidFill>
                  <a:srgbClr val="FFFFFF"/>
                </a:solidFill>
              </a:rPr>
              <a:t>-value 2.63895E-06)  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pPr>
              <a:buFont typeface="Arial" pitchFamily="-65" charset="0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  <a:p>
            <a:pPr>
              <a:buFont typeface="Arial" pitchFamily="-65" charset="0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  <a:p>
            <a:pPr>
              <a:buFont typeface="Arial" pitchFamily="-65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5556" y="7098010"/>
            <a:ext cx="401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Acknowledgments: </a:t>
            </a:r>
            <a:r>
              <a:rPr lang="en-US" dirty="0" err="1" smtClean="0"/>
              <a:t>Didi</a:t>
            </a:r>
            <a:r>
              <a:rPr lang="en-US" dirty="0" smtClean="0"/>
              <a:t> </a:t>
            </a:r>
            <a:r>
              <a:rPr lang="en-US" dirty="0" err="1" smtClean="0"/>
              <a:t>Amar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 txBox="1">
            <a:spLocks/>
          </p:cNvSpPr>
          <p:nvPr/>
        </p:nvSpPr>
        <p:spPr bwMode="auto">
          <a:xfrm>
            <a:off x="134938" y="-60325"/>
            <a:ext cx="92170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5720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 b="1" dirty="0">
                <a:solidFill>
                  <a:srgbClr val="FFFFFF"/>
                </a:solidFill>
                <a:ea typeface="HG Mincho Light J" charset="0"/>
                <a:cs typeface="HG Mincho Light J" charset="0"/>
              </a:rPr>
              <a:t>Light experiment as benchmark – SOM clustering</a:t>
            </a:r>
          </a:p>
        </p:txBody>
      </p:sp>
      <p:pic>
        <p:nvPicPr>
          <p:cNvPr id="44035" name="Picture 2" descr="Clustering Info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942975"/>
            <a:ext cx="335915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811213" y="-381000"/>
            <a:ext cx="8605838" cy="1260475"/>
          </a:xfrm>
        </p:spPr>
        <p:txBody>
          <a:bodyPr/>
          <a:lstStyle/>
          <a:p>
            <a:r>
              <a:rPr lang="en-US" sz="240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Presentation Outline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84325" y="698500"/>
            <a:ext cx="7502525" cy="5651500"/>
          </a:xfrm>
        </p:spPr>
        <p:txBody>
          <a:bodyPr/>
          <a:lstStyle/>
          <a:p>
            <a:pPr>
              <a:lnSpc>
                <a:spcPct val="200000"/>
              </a:lnSpc>
              <a:buClrTx/>
            </a:pPr>
            <a:r>
              <a:rPr lang="en-US" sz="2400" dirty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Carotenoid Biosynthetic Pathway</a:t>
            </a:r>
          </a:p>
          <a:p>
            <a:pPr>
              <a:lnSpc>
                <a:spcPct val="200000"/>
              </a:lnSpc>
              <a:buClrTx/>
            </a:pPr>
            <a:r>
              <a:rPr lang="en-US" sz="2400" dirty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Arabidopsis EXPANDER work</a:t>
            </a:r>
          </a:p>
          <a:p>
            <a:pPr>
              <a:lnSpc>
                <a:spcPct val="200000"/>
              </a:lnSpc>
              <a:buClrTx/>
            </a:pPr>
            <a:r>
              <a:rPr lang="en-US" sz="2400" dirty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Rice EXPANDER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 development</a:t>
            </a:r>
          </a:p>
          <a:p>
            <a:pPr>
              <a:lnSpc>
                <a:spcPct val="200000"/>
              </a:lnSpc>
              <a:buClrTx/>
            </a:pPr>
            <a:r>
              <a:rPr lang="en-US" sz="2400" dirty="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Possible co</a:t>
            </a:r>
            <a:r>
              <a:rPr lang="en-US" sz="2400" dirty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-expression 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networks analysis with AMADEUS</a:t>
            </a:r>
            <a:endParaRPr lang="en-US" sz="2400" dirty="0">
              <a:solidFill>
                <a:srgbClr val="FFFFFF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  <a:p>
            <a:pPr>
              <a:lnSpc>
                <a:spcPct val="200000"/>
              </a:lnSpc>
              <a:buClrTx/>
              <a:buNone/>
            </a:pPr>
            <a:endParaRPr lang="en-US" sz="2400" dirty="0">
              <a:solidFill>
                <a:srgbClr val="FFFFFF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</p:txBody>
      </p: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0" y="0"/>
            <a:ext cx="2382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OrenTzfadia&gt;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 txBox="1">
            <a:spLocks/>
          </p:cNvSpPr>
          <p:nvPr/>
        </p:nvSpPr>
        <p:spPr bwMode="auto">
          <a:xfrm>
            <a:off x="134938" y="-60325"/>
            <a:ext cx="860583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5720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 b="1">
                <a:solidFill>
                  <a:srgbClr val="FFFFFF"/>
                </a:solidFill>
                <a:ea typeface="HG Mincho Light J" charset="0"/>
                <a:cs typeface="HG Mincho Light J" charset="0"/>
              </a:rPr>
              <a:t>Light experiment as benchmark</a:t>
            </a:r>
          </a:p>
        </p:txBody>
      </p:sp>
      <p:pic>
        <p:nvPicPr>
          <p:cNvPr id="45059" name="Picture 2" descr="Mean patterns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4900"/>
            <a:ext cx="10080625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ean patterns0.jpg"/>
          <p:cNvPicPr>
            <a:picLocks noChangeAspect="1"/>
          </p:cNvPicPr>
          <p:nvPr/>
        </p:nvPicPr>
        <p:blipFill>
          <a:blip r:embed="rId2"/>
          <a:srcRect l="74664" t="1575" b="52130"/>
          <a:stretch>
            <a:fillRect/>
          </a:stretch>
        </p:blipFill>
        <p:spPr bwMode="auto">
          <a:xfrm>
            <a:off x="2554288" y="1314450"/>
            <a:ext cx="4856162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uble Bracket 5"/>
          <p:cNvSpPr>
            <a:spLocks noChangeArrowheads="1"/>
          </p:cNvSpPr>
          <p:nvPr/>
        </p:nvSpPr>
        <p:spPr bwMode="auto">
          <a:xfrm>
            <a:off x="7559675" y="1120775"/>
            <a:ext cx="2384425" cy="3271838"/>
          </a:xfrm>
          <a:prstGeom prst="bracketPair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 txBox="1">
            <a:spLocks/>
          </p:cNvSpPr>
          <p:nvPr/>
        </p:nvSpPr>
        <p:spPr bwMode="auto">
          <a:xfrm>
            <a:off x="134938" y="-60325"/>
            <a:ext cx="860583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5720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 b="1">
                <a:solidFill>
                  <a:srgbClr val="FFFFFF"/>
                </a:solidFill>
                <a:ea typeface="HG Mincho Light J" charset="0"/>
                <a:cs typeface="HG Mincho Light J" charset="0"/>
              </a:rPr>
              <a:t>Light experiment as benchmark- GO enrichments</a:t>
            </a:r>
          </a:p>
          <a:p>
            <a:pPr defTabSz="45720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 sz="2800" b="1">
              <a:solidFill>
                <a:srgbClr val="FFFFFF"/>
              </a:solidFill>
              <a:ea typeface="HG Mincho Light J" charset="0"/>
              <a:cs typeface="HG Mincho Light J" charset="0"/>
            </a:endParaRPr>
          </a:p>
        </p:txBody>
      </p:sp>
      <p:pic>
        <p:nvPicPr>
          <p:cNvPr id="46083" name="Picture 5" descr="All Enrichments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2663"/>
            <a:ext cx="10080625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 txBox="1">
            <a:spLocks/>
          </p:cNvSpPr>
          <p:nvPr/>
        </p:nvSpPr>
        <p:spPr bwMode="auto">
          <a:xfrm>
            <a:off x="134938" y="-60325"/>
            <a:ext cx="860583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5720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 b="1" dirty="0">
                <a:solidFill>
                  <a:srgbClr val="FFFFFF"/>
                </a:solidFill>
                <a:ea typeface="HG Mincho Light J" charset="0"/>
                <a:cs typeface="HG Mincho Light J" charset="0"/>
              </a:rPr>
              <a:t>Light experiment as benchmark – cluster 4</a:t>
            </a:r>
          </a:p>
        </p:txBody>
      </p:sp>
      <p:pic>
        <p:nvPicPr>
          <p:cNvPr id="47107" name="Picture 3" descr="Selected cluster view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66938"/>
            <a:ext cx="5326063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Selected cluster view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4450" y="2166938"/>
            <a:ext cx="4821238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09813" y="2217738"/>
            <a:ext cx="955675" cy="33813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TANGO</a:t>
            </a:r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5751513" y="2208213"/>
            <a:ext cx="957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KEGG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205831" y="-553243"/>
            <a:ext cx="5532437" cy="994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34938" y="-60325"/>
            <a:ext cx="860583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5720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 b="1">
                <a:solidFill>
                  <a:srgbClr val="FFFFFF"/>
                </a:solidFill>
                <a:ea typeface="HG Mincho Light J" charset="0"/>
                <a:cs typeface="HG Mincho Light J" charset="0"/>
              </a:rPr>
              <a:t>Light experiment as benchmark – cluster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/>
          </p:cNvSpPr>
          <p:nvPr/>
        </p:nvSpPr>
        <p:spPr bwMode="auto">
          <a:xfrm>
            <a:off x="134938" y="-60325"/>
            <a:ext cx="860583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5720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 b="1">
                <a:solidFill>
                  <a:srgbClr val="FFFFFF"/>
                </a:solidFill>
                <a:ea typeface="HG Mincho Light J" charset="0"/>
                <a:cs typeface="HG Mincho Light J" charset="0"/>
              </a:rPr>
              <a:t>Light experiment as benchmark- cluster 8</a:t>
            </a:r>
          </a:p>
          <a:p>
            <a:pPr defTabSz="45720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 sz="2800" b="1">
              <a:solidFill>
                <a:srgbClr val="FFFFFF"/>
              </a:solidFill>
              <a:ea typeface="HG Mincho Light J" charset="0"/>
              <a:cs typeface="HG Mincho Light J" charset="0"/>
            </a:endParaRPr>
          </a:p>
        </p:txBody>
      </p:sp>
      <p:pic>
        <p:nvPicPr>
          <p:cNvPr id="49155" name="Picture 3" descr="Selected cluster view2.jpg"/>
          <p:cNvPicPr>
            <a:picLocks noChangeAspect="1"/>
          </p:cNvPicPr>
          <p:nvPr/>
        </p:nvPicPr>
        <p:blipFill>
          <a:blip r:embed="rId2"/>
          <a:srcRect t="1936"/>
          <a:stretch>
            <a:fillRect/>
          </a:stretch>
        </p:blipFill>
        <p:spPr bwMode="auto">
          <a:xfrm>
            <a:off x="2479675" y="2211388"/>
            <a:ext cx="57673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7513" y="2181225"/>
            <a:ext cx="2028825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64138" y="2217738"/>
            <a:ext cx="955675" cy="33813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TANGO</a:t>
            </a:r>
          </a:p>
        </p:txBody>
      </p:sp>
      <p:sp>
        <p:nvSpPr>
          <p:cNvPr id="49158" name="TextBox 9"/>
          <p:cNvSpPr txBox="1">
            <a:spLocks noChangeArrowheads="1"/>
          </p:cNvSpPr>
          <p:nvPr/>
        </p:nvSpPr>
        <p:spPr bwMode="auto">
          <a:xfrm>
            <a:off x="8832850" y="2354263"/>
            <a:ext cx="955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PRIMA</a:t>
            </a:r>
          </a:p>
        </p:txBody>
      </p:sp>
      <p:sp>
        <p:nvSpPr>
          <p:cNvPr id="49159" name="TextBox 10"/>
          <p:cNvSpPr txBox="1">
            <a:spLocks noChangeArrowheads="1"/>
          </p:cNvSpPr>
          <p:nvPr/>
        </p:nvSpPr>
        <p:spPr bwMode="auto">
          <a:xfrm>
            <a:off x="911225" y="1984375"/>
            <a:ext cx="955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KEGG</a:t>
            </a:r>
          </a:p>
        </p:txBody>
      </p:sp>
      <p:pic>
        <p:nvPicPr>
          <p:cNvPr id="49160" name="Picture 11" descr="Selected cluster view4.jpg"/>
          <p:cNvPicPr>
            <a:picLocks noChangeAspect="1"/>
          </p:cNvPicPr>
          <p:nvPr/>
        </p:nvPicPr>
        <p:blipFill>
          <a:blip r:embed="rId4"/>
          <a:srcRect t="17589" r="39372" b="4941"/>
          <a:stretch>
            <a:fillRect/>
          </a:stretch>
        </p:blipFill>
        <p:spPr bwMode="auto">
          <a:xfrm>
            <a:off x="0" y="2195513"/>
            <a:ext cx="2733675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46213" y="2265363"/>
            <a:ext cx="955675" cy="33813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KEGG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 txBox="1">
            <a:spLocks/>
          </p:cNvSpPr>
          <p:nvPr/>
        </p:nvSpPr>
        <p:spPr bwMode="auto">
          <a:xfrm>
            <a:off x="134938" y="-284163"/>
            <a:ext cx="8605837" cy="126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5720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 b="1" dirty="0">
                <a:solidFill>
                  <a:srgbClr val="FFFFFF"/>
                </a:solidFill>
                <a:ea typeface="HG Mincho Light J" charset="0"/>
                <a:cs typeface="HG Mincho Light J" charset="0"/>
              </a:rPr>
              <a:t>Light experiment as benchmark-</a:t>
            </a:r>
            <a:r>
              <a:rPr lang="en-US" sz="2800" b="1" dirty="0" smtClean="0">
                <a:solidFill>
                  <a:srgbClr val="FFFFFF"/>
                </a:solidFill>
                <a:ea typeface="HG Mincho Light J" charset="0"/>
                <a:cs typeface="HG Mincho Light J" charset="0"/>
              </a:rPr>
              <a:t> Results Summary </a:t>
            </a:r>
            <a:endParaRPr lang="en-US" sz="2800" b="1" dirty="0">
              <a:solidFill>
                <a:srgbClr val="FFFFFF"/>
              </a:solidFill>
              <a:ea typeface="HG Mincho Light J" charset="0"/>
              <a:cs typeface="HG Mincho Light J" charset="0"/>
            </a:endParaRPr>
          </a:p>
          <a:p>
            <a:pPr defTabSz="45720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 sz="2800" b="1" dirty="0">
              <a:solidFill>
                <a:srgbClr val="FFFFFF"/>
              </a:solidFill>
              <a:ea typeface="HG Mincho Light J" charset="0"/>
              <a:cs typeface="HG Mincho Light J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9037" y="1031875"/>
          <a:ext cx="9307490" cy="5306695"/>
        </p:xfrm>
        <a:graphic>
          <a:graphicData uri="http://schemas.openxmlformats.org/drawingml/2006/table">
            <a:tbl>
              <a:tblPr/>
              <a:tblGrid>
                <a:gridCol w="3102497"/>
                <a:gridCol w="1498959"/>
                <a:gridCol w="4706034"/>
              </a:tblGrid>
              <a:tr h="3714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Cluster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Gothic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Gothic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Carotenoid genes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LCYB,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 VDS, NXS,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CruP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Gothic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Candidates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FFD1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genes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AT3G63140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0806"/>
                        </a:solidFill>
                        <a:effectLst/>
                        <a:latin typeface="Times"/>
                        <a:ea typeface="Gothic" charset="0"/>
                        <a:cs typeface="Time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Gothic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sz="1600" dirty="0" smtClean="0"/>
                        <a:t>Encodes a protein with ribonuclease activity that is involved in plastid rRNA maturation</a:t>
                      </a:r>
                      <a:endParaRPr lang="en-US" sz="1600" dirty="0"/>
                    </a:p>
                  </a:txBody>
                  <a:tcPr marL="12700" marR="12700" marT="127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Cluster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Carotenoid genes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DXR, PSY, PDS,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Ziso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, CYP97A,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ZEP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Candidates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7FFD1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genes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AT1G17220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Gothic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encodes a chloroplast-localized protein with similarity to translation initiation factor 2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Gothic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AT1G56500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Gothic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haloacid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dehalogenase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-like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hydrolase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family protein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Gothic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AT4G36530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Gothic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hydrplase</a:t>
                      </a:r>
                      <a:r>
                        <a:rPr lang="en-US" sz="1800" baseline="0" dirty="0" smtClean="0"/>
                        <a:t> alpha/beta fold family protein</a:t>
                      </a:r>
                      <a:endParaRPr lang="en-US" sz="18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Gothic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AT1G31190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Gothic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Gothic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AT1G07010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Gothic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AT3G27925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-65" charset="0"/>
                        <a:ea typeface="Gothic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Gothic" charset="0"/>
                        <a:cs typeface="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Gothic" charset="0"/>
                          <a:cs typeface="Gothic" charset="0"/>
                        </a:rPr>
                        <a:t>AT4G37200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at1g31190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495" y="4872850"/>
            <a:ext cx="2647294" cy="1415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Dendrogram with matrix.jpg"/>
          <p:cNvPicPr>
            <a:picLocks noChangeAspect="1"/>
          </p:cNvPicPr>
          <p:nvPr/>
        </p:nvPicPr>
        <p:blipFill>
          <a:blip r:embed="rId2"/>
          <a:srcRect l="2060" t="2373" r="14400" b="9288"/>
          <a:stretch>
            <a:fillRect/>
          </a:stretch>
        </p:blipFill>
        <p:spPr bwMode="auto">
          <a:xfrm>
            <a:off x="3868738" y="60325"/>
            <a:ext cx="6130925" cy="731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 txBox="1">
            <a:spLocks/>
          </p:cNvSpPr>
          <p:nvPr/>
        </p:nvSpPr>
        <p:spPr bwMode="auto">
          <a:xfrm>
            <a:off x="134938" y="-60325"/>
            <a:ext cx="860583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5720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 b="1">
                <a:solidFill>
                  <a:srgbClr val="FFFFFF"/>
                </a:solidFill>
                <a:ea typeface="HG Mincho Light J" charset="0"/>
                <a:cs typeface="HG Mincho Light J" charset="0"/>
              </a:rPr>
              <a:t>Hierarchical Clustering</a:t>
            </a:r>
          </a:p>
        </p:txBody>
      </p:sp>
      <p:sp>
        <p:nvSpPr>
          <p:cNvPr id="7" name="Double Bracket 6"/>
          <p:cNvSpPr>
            <a:spLocks noChangeArrowheads="1"/>
          </p:cNvSpPr>
          <p:nvPr/>
        </p:nvSpPr>
        <p:spPr bwMode="auto">
          <a:xfrm>
            <a:off x="6618288" y="3840163"/>
            <a:ext cx="1300162" cy="3465512"/>
          </a:xfrm>
          <a:prstGeom prst="bracketPair">
            <a:avLst>
              <a:gd name="adj" fmla="val 16667"/>
            </a:avLst>
          </a:prstGeom>
          <a:noFill/>
          <a:ln w="69850">
            <a:solidFill>
              <a:srgbClr val="FFFF00">
                <a:alpha val="65097"/>
              </a:srgb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Double Bracket 7"/>
          <p:cNvSpPr>
            <a:spLocks noChangeArrowheads="1"/>
          </p:cNvSpPr>
          <p:nvPr/>
        </p:nvSpPr>
        <p:spPr bwMode="auto">
          <a:xfrm>
            <a:off x="8609013" y="2347913"/>
            <a:ext cx="638175" cy="2687637"/>
          </a:xfrm>
          <a:prstGeom prst="bracketPair">
            <a:avLst>
              <a:gd name="adj" fmla="val 16667"/>
            </a:avLst>
          </a:prstGeom>
          <a:noFill/>
          <a:ln w="69850">
            <a:solidFill>
              <a:srgbClr val="FFFF00">
                <a:alpha val="65097"/>
              </a:srgb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Double Bracket 8"/>
          <p:cNvSpPr>
            <a:spLocks noChangeArrowheads="1"/>
          </p:cNvSpPr>
          <p:nvPr/>
        </p:nvSpPr>
        <p:spPr bwMode="auto">
          <a:xfrm>
            <a:off x="8664575" y="5500688"/>
            <a:ext cx="568325" cy="1774825"/>
          </a:xfrm>
          <a:prstGeom prst="bracketPair">
            <a:avLst>
              <a:gd name="adj" fmla="val 16667"/>
            </a:avLst>
          </a:prstGeom>
          <a:noFill/>
          <a:ln w="69850">
            <a:solidFill>
              <a:srgbClr val="FFFF00">
                <a:alpha val="65097"/>
              </a:srgb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4097" y="2778853"/>
            <a:ext cx="3331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will be tested using the ISA algorithm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6754813"/>
            <a:ext cx="400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Acknowledgments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Renana</a:t>
            </a:r>
            <a:r>
              <a:rPr lang="en-US" dirty="0" smtClean="0"/>
              <a:t> </a:t>
            </a:r>
            <a:r>
              <a:rPr lang="en-US" dirty="0" err="1" smtClean="0"/>
              <a:t>Maller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>
          <a:xfrm>
            <a:off x="-239040" y="-314238"/>
            <a:ext cx="9914853" cy="1260476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sz="2400" i="1" dirty="0" smtClean="0">
                <a:solidFill>
                  <a:srgbClr val="FFFFFF"/>
                </a:solidFill>
                <a:latin typeface="Comic Sans MS"/>
                <a:ea typeface="Comic Sans MS" pitchFamily="-65" charset="0"/>
                <a:cs typeface="Comic Sans MS"/>
              </a:rPr>
              <a:t>Arabidopsis thaliana -&gt; </a:t>
            </a:r>
            <a:r>
              <a:rPr lang="en-GB" sz="2400" i="1" dirty="0" smtClean="0">
                <a:solidFill>
                  <a:srgbClr val="FFFFFF"/>
                </a:solidFill>
                <a:latin typeface="Comic Sans MS"/>
                <a:ea typeface="Comic Sans MS" pitchFamily="-65" charset="0"/>
                <a:cs typeface="Comic Sans MS"/>
              </a:rPr>
              <a:t>Rice </a:t>
            </a:r>
            <a:br>
              <a:rPr lang="en-GB" sz="2400" i="1" dirty="0" smtClean="0">
                <a:solidFill>
                  <a:srgbClr val="FFFFFF"/>
                </a:solidFill>
                <a:latin typeface="Comic Sans MS"/>
                <a:ea typeface="Comic Sans MS" pitchFamily="-65" charset="0"/>
                <a:cs typeface="Comic Sans MS"/>
              </a:rPr>
            </a:br>
            <a:r>
              <a:rPr lang="en-GB" sz="2400" i="1" dirty="0" smtClean="0">
                <a:solidFill>
                  <a:srgbClr val="FFFFFF"/>
                </a:solidFill>
                <a:latin typeface="Comic Sans MS"/>
                <a:ea typeface="Comic Sans MS" pitchFamily="-65" charset="0"/>
                <a:cs typeface="Comic Sans MS"/>
              </a:rPr>
              <a:t>project with </a:t>
            </a:r>
            <a:r>
              <a:rPr lang="en-US" sz="240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Adi</a:t>
            </a:r>
            <a:r>
              <a:rPr lang="en-US" sz="2400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Maron</a:t>
            </a:r>
            <a:r>
              <a:rPr lang="en-US" sz="2400" dirty="0" smtClean="0">
                <a:solidFill>
                  <a:srgbClr val="FFFFFF"/>
                </a:solidFill>
                <a:latin typeface="Comic Sans MS"/>
                <a:cs typeface="Comic Sans MS"/>
              </a:rPr>
              <a:t>-Katz</a:t>
            </a:r>
            <a:endParaRPr lang="en-US" sz="2400" i="1" dirty="0" smtClean="0">
              <a:solidFill>
                <a:srgbClr val="FFFFFF"/>
              </a:solidFill>
              <a:latin typeface="Comic Sans MS"/>
              <a:ea typeface="Comic Sans MS" pitchFamily="-65" charset="0"/>
              <a:cs typeface="Comic Sans MS"/>
            </a:endParaRPr>
          </a:p>
        </p:txBody>
      </p:sp>
      <p:sp>
        <p:nvSpPr>
          <p:cNvPr id="38915" name="Text Placeholder 4"/>
          <p:cNvSpPr>
            <a:spLocks noGrp="1"/>
          </p:cNvSpPr>
          <p:nvPr>
            <p:ph type="body" sz="half" idx="1"/>
          </p:nvPr>
        </p:nvSpPr>
        <p:spPr>
          <a:xfrm>
            <a:off x="560388" y="907290"/>
            <a:ext cx="7805737" cy="4760913"/>
          </a:xfrm>
        </p:spPr>
        <p:txBody>
          <a:bodyPr/>
          <a:lstStyle/>
          <a:p>
            <a:pPr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  <a:latin typeface="Comic Sans MS"/>
                <a:ea typeface="Comic Sans MS" charset="0"/>
                <a:cs typeface="Comic Sans MS"/>
              </a:rPr>
              <a:t>Dicots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Comic Sans MS" charset="0"/>
                <a:cs typeface="Comic Sans MS"/>
              </a:rPr>
              <a:t> Vs Monocots</a:t>
            </a:r>
          </a:p>
          <a:p>
            <a:pPr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accent3"/>
                </a:solidFill>
                <a:latin typeface="Comic Sans MS"/>
                <a:cs typeface="Comic Sans MS"/>
              </a:rPr>
              <a:t>We may want to extend EXPANDER to support rice data.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accent3"/>
                </a:solidFill>
                <a:latin typeface="Comic Sans MS"/>
                <a:cs typeface="Comic Sans MS"/>
              </a:rPr>
              <a:t>This will allow plant researchers to identify conserved regulatory mechanisms between </a:t>
            </a:r>
            <a:r>
              <a:rPr lang="en-US" i="1" dirty="0" smtClean="0">
                <a:solidFill>
                  <a:schemeClr val="accent3"/>
                </a:solidFill>
                <a:latin typeface="Comic Sans MS"/>
                <a:cs typeface="Comic Sans MS"/>
              </a:rPr>
              <a:t>Arabidopsis </a:t>
            </a:r>
            <a:r>
              <a:rPr lang="en-US" dirty="0" smtClean="0">
                <a:solidFill>
                  <a:schemeClr val="accent3"/>
                </a:solidFill>
                <a:latin typeface="Comic Sans MS"/>
                <a:cs typeface="Comic Sans MS"/>
              </a:rPr>
              <a:t>and the staple crop </a:t>
            </a:r>
            <a:r>
              <a:rPr lang="en-US" i="1" dirty="0" err="1" smtClean="0">
                <a:solidFill>
                  <a:schemeClr val="accent3"/>
                </a:solidFill>
                <a:latin typeface="Comic Sans MS"/>
                <a:cs typeface="Comic Sans MS"/>
              </a:rPr>
              <a:t>Oryza</a:t>
            </a:r>
            <a:r>
              <a:rPr lang="en-US" i="1" dirty="0" smtClean="0">
                <a:solidFill>
                  <a:schemeClr val="accent3"/>
                </a:solidFill>
                <a:latin typeface="Comic Sans MS"/>
                <a:cs typeface="Comic Sans MS"/>
              </a:rPr>
              <a:t> </a:t>
            </a:r>
            <a:r>
              <a:rPr lang="en-US" i="1" dirty="0" smtClean="0">
                <a:solidFill>
                  <a:schemeClr val="accent3"/>
                </a:solidFill>
                <a:latin typeface="Comic Sans MS"/>
                <a:cs typeface="Comic Sans MS"/>
              </a:rPr>
              <a:t>sativa</a:t>
            </a:r>
          </a:p>
          <a:p>
            <a:pPr>
              <a:buClrTx/>
              <a:defRPr/>
            </a:pPr>
            <a:r>
              <a:rPr lang="en-US" dirty="0" smtClean="0">
                <a:solidFill>
                  <a:schemeClr val="accent3"/>
                </a:solidFill>
                <a:latin typeface="Comic Sans MS"/>
                <a:cs typeface="Comic Sans MS"/>
              </a:rPr>
              <a:t>So far we have installed the GO terms files for rice and running tests on the system. We also collected the rice promoters files. </a:t>
            </a:r>
          </a:p>
          <a:p>
            <a:pPr>
              <a:buClr>
                <a:schemeClr val="tx1"/>
              </a:buClr>
              <a:buNone/>
              <a:defRPr/>
            </a:pPr>
            <a:endParaRPr lang="en-US" dirty="0" smtClean="0">
              <a:solidFill>
                <a:schemeClr val="tx1"/>
              </a:solidFill>
              <a:latin typeface="Comic Sans MS"/>
              <a:ea typeface="Comic Sans MS" charset="0"/>
              <a:cs typeface="Comic Sans MS"/>
            </a:endParaRPr>
          </a:p>
          <a:p>
            <a:pPr>
              <a:buClr>
                <a:schemeClr val="tx1"/>
              </a:buClr>
              <a:buFont typeface="Arial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Comic Sans MS"/>
              <a:ea typeface="Comic Sans MS" charset="0"/>
              <a:cs typeface="Comic Sans MS"/>
            </a:endParaRPr>
          </a:p>
          <a:p>
            <a:pPr>
              <a:buClr>
                <a:schemeClr val="tx1"/>
              </a:buClr>
              <a:buFont typeface="Arial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Comic Sans MS"/>
              <a:ea typeface="Comic Sans MS" charset="0"/>
              <a:cs typeface="Comic Sans MS"/>
            </a:endParaRP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0" y="0"/>
            <a:ext cx="2382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OrenTzfadia&gt;</a:t>
            </a:r>
          </a:p>
        </p:txBody>
      </p:sp>
      <p:pic>
        <p:nvPicPr>
          <p:cNvPr id="5222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3790950"/>
            <a:ext cx="170497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3790950"/>
            <a:ext cx="177482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Content Placeholder 6" descr="plant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90550" y="3765550"/>
            <a:ext cx="2051050" cy="3225800"/>
          </a:xfrm>
        </p:spPr>
      </p:pic>
      <p:sp>
        <p:nvSpPr>
          <p:cNvPr id="9" name="Right Arrow 8"/>
          <p:cNvSpPr/>
          <p:nvPr/>
        </p:nvSpPr>
        <p:spPr bwMode="auto">
          <a:xfrm flipV="1">
            <a:off x="3376394" y="5303724"/>
            <a:ext cx="1254942" cy="43326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roposal fig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6013" y="1955800"/>
            <a:ext cx="5122862" cy="355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0" y="0"/>
            <a:ext cx="2382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OrenTzfadia&gt;_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7"/>
          <p:cNvGrpSpPr>
            <a:grpSpLocks/>
          </p:cNvGrpSpPr>
          <p:nvPr/>
        </p:nvGrpSpPr>
        <p:grpSpPr bwMode="auto">
          <a:xfrm>
            <a:off x="298450" y="-104775"/>
            <a:ext cx="7559675" cy="5248275"/>
            <a:chOff x="1609247" y="832232"/>
            <a:chExt cx="6576007" cy="4463058"/>
          </a:xfrm>
        </p:grpSpPr>
        <p:pic>
          <p:nvPicPr>
            <p:cNvPr id="51206" name="Picture 23" descr=":26all-single-edg.tif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35272" y="2713379"/>
              <a:ext cx="2895600" cy="2581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19" descr="rice-homolog-candid.tif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86222" y="2713379"/>
              <a:ext cx="2794320" cy="2559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8" name="TextBox 20"/>
            <p:cNvSpPr txBox="1">
              <a:spLocks noChangeArrowheads="1"/>
            </p:cNvSpPr>
            <p:nvPr/>
          </p:nvSpPr>
          <p:spPr bwMode="auto">
            <a:xfrm>
              <a:off x="1609247" y="2738173"/>
              <a:ext cx="611411" cy="39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B.</a:t>
              </a:r>
            </a:p>
          </p:txBody>
        </p:sp>
        <p:sp>
          <p:nvSpPr>
            <p:cNvPr id="51209" name="TextBox 21"/>
            <p:cNvSpPr txBox="1">
              <a:spLocks noChangeArrowheads="1"/>
            </p:cNvSpPr>
            <p:nvPr/>
          </p:nvSpPr>
          <p:spPr bwMode="auto">
            <a:xfrm>
              <a:off x="3117295" y="832232"/>
              <a:ext cx="650145" cy="39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A.</a:t>
              </a:r>
            </a:p>
          </p:txBody>
        </p:sp>
        <p:sp>
          <p:nvSpPr>
            <p:cNvPr id="51210" name="TextBox 22"/>
            <p:cNvSpPr txBox="1">
              <a:spLocks noChangeArrowheads="1"/>
            </p:cNvSpPr>
            <p:nvPr/>
          </p:nvSpPr>
          <p:spPr bwMode="auto">
            <a:xfrm>
              <a:off x="7740531" y="2678107"/>
              <a:ext cx="444723" cy="39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C.</a:t>
              </a:r>
            </a:p>
          </p:txBody>
        </p:sp>
      </p:grpSp>
      <p:sp>
        <p:nvSpPr>
          <p:cNvPr id="51203" name="TextBox 26"/>
          <p:cNvSpPr txBox="1">
            <a:spLocks noChangeArrowheads="1"/>
          </p:cNvSpPr>
          <p:nvPr/>
        </p:nvSpPr>
        <p:spPr bwMode="auto">
          <a:xfrm>
            <a:off x="84138" y="5049838"/>
            <a:ext cx="99123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r>
              <a:rPr lang="en-US" sz="1800" b="1"/>
              <a:t>Correlation co-expression networks in </a:t>
            </a:r>
            <a:r>
              <a:rPr lang="en-US" sz="1800" b="1" i="1"/>
              <a:t>Arabidopsis </a:t>
            </a:r>
            <a:r>
              <a:rPr lang="en-US" sz="1800" b="1"/>
              <a:t>and rice. </a:t>
            </a:r>
          </a:p>
          <a:p>
            <a:r>
              <a:rPr lang="en-US" sz="1800" b="1"/>
              <a:t>A.</a:t>
            </a:r>
            <a:r>
              <a:rPr lang="en-US" sz="1800"/>
              <a:t> Co-expression correlation analysis of ~30 Carotenoid biosynthesis related genes against the rest of the genome </a:t>
            </a:r>
            <a:r>
              <a:rPr lang="en-US" sz="1800" i="1"/>
              <a:t>Arabidopsis </a:t>
            </a:r>
            <a:r>
              <a:rPr lang="en-US" sz="1800"/>
              <a:t>(r-value &gt;0.85). </a:t>
            </a:r>
          </a:p>
          <a:p>
            <a:r>
              <a:rPr lang="en-US" sz="1800" b="1"/>
              <a:t>B. </a:t>
            </a:r>
            <a:r>
              <a:rPr lang="en-US" sz="1800"/>
              <a:t>Co-expression correlation network of </a:t>
            </a:r>
            <a:r>
              <a:rPr lang="en-US" sz="1800" i="1"/>
              <a:t>Arabidopsis </a:t>
            </a:r>
            <a:r>
              <a:rPr lang="en-US" sz="1800"/>
              <a:t>carotenoid related genes and their co-expressed genes (r-value &gt;0.85) that have bacterial homologs with adjacent genes that contain ‘carotenoid related terms</a:t>
            </a:r>
            <a:r>
              <a:rPr lang="en-US" sz="1800" b="1"/>
              <a:t>’</a:t>
            </a:r>
            <a:r>
              <a:rPr lang="en-US" sz="1800"/>
              <a:t>, in their annotation. </a:t>
            </a:r>
          </a:p>
          <a:p>
            <a:r>
              <a:rPr lang="en-US" sz="1800" b="1"/>
              <a:t>C.</a:t>
            </a:r>
            <a:r>
              <a:rPr lang="en-US" sz="1800"/>
              <a:t>  The rice orthologe co-expression network of carotenoid related genes and their co-expressed genes (r-value &gt;0.85) that have bacterial homologs with adjacent genes that contain ‘carotenoid related terms</a:t>
            </a:r>
            <a:r>
              <a:rPr lang="en-US" sz="1800" b="1"/>
              <a:t>’</a:t>
            </a:r>
            <a:r>
              <a:rPr lang="en-US" sz="1800"/>
              <a:t>, in their annotation.</a:t>
            </a:r>
          </a:p>
        </p:txBody>
      </p:sp>
      <p:pic>
        <p:nvPicPr>
          <p:cNvPr id="5120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4938" y="0"/>
            <a:ext cx="2763146" cy="20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12"/>
          <p:cNvSpPr txBox="1">
            <a:spLocks noChangeArrowheads="1"/>
          </p:cNvSpPr>
          <p:nvPr/>
        </p:nvSpPr>
        <p:spPr bwMode="auto">
          <a:xfrm>
            <a:off x="1273175" y="2225675"/>
            <a:ext cx="747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-752475" y="-339725"/>
            <a:ext cx="8605838" cy="1260475"/>
          </a:xfrm>
        </p:spPr>
        <p:txBody>
          <a:bodyPr/>
          <a:lstStyle/>
          <a:p>
            <a:r>
              <a:rPr lang="en-US" sz="230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What are carotenoids?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-28575" y="1450975"/>
            <a:ext cx="8605838" cy="6092825"/>
          </a:xfrm>
        </p:spPr>
        <p:txBody>
          <a:bodyPr/>
          <a:lstStyle/>
          <a:p>
            <a:pPr>
              <a:buClrTx/>
            </a:pPr>
            <a:r>
              <a:rPr lang="en-US" dirty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Structure:  40 carbon chain backbone –plant pigments.</a:t>
            </a:r>
          </a:p>
          <a:p>
            <a:pPr>
              <a:buClrTx/>
            </a:pPr>
            <a:endParaRPr lang="en-US" dirty="0">
              <a:solidFill>
                <a:srgbClr val="FFFFFF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  <a:p>
            <a:pPr>
              <a:buClrTx/>
            </a:pPr>
            <a:r>
              <a:rPr lang="en-US" dirty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Functions in plants </a:t>
            </a:r>
          </a:p>
          <a:p>
            <a:pPr lvl="1">
              <a:buClrTx/>
            </a:pPr>
            <a:r>
              <a:rPr lang="en-US" sz="2000" dirty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Light harvesting complex in photosynthesis</a:t>
            </a:r>
          </a:p>
          <a:p>
            <a:pPr lvl="1">
              <a:buClrTx/>
            </a:pPr>
            <a:r>
              <a:rPr lang="en-US" sz="2000" dirty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Protect against oxidative damage caused by high light</a:t>
            </a:r>
          </a:p>
          <a:p>
            <a:pPr lvl="1">
              <a:buClrTx/>
            </a:pPr>
            <a:r>
              <a:rPr lang="en-US" sz="2000" dirty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Precursor to plant hormones such as ABA and </a:t>
            </a:r>
            <a:r>
              <a:rPr lang="en-US" sz="2000" dirty="0" err="1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strigolactons</a:t>
            </a:r>
            <a:endParaRPr lang="en-US" sz="2000" dirty="0">
              <a:solidFill>
                <a:srgbClr val="FFFFFF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0" y="44450"/>
            <a:ext cx="2382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OrenTzfadia&gt;</a:t>
            </a:r>
          </a:p>
        </p:txBody>
      </p:sp>
      <p:pic>
        <p:nvPicPr>
          <p:cNvPr id="8" name="Picture 80"/>
          <p:cNvPicPr>
            <a:picLocks noChangeAspect="1"/>
          </p:cNvPicPr>
          <p:nvPr/>
        </p:nvPicPr>
        <p:blipFill>
          <a:blip r:embed="rId3"/>
          <a:srcRect l="3047" t="3394" r="4839"/>
          <a:stretch>
            <a:fillRect/>
          </a:stretch>
        </p:blipFill>
        <p:spPr bwMode="auto">
          <a:xfrm>
            <a:off x="7903149" y="-1"/>
            <a:ext cx="217747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503238" y="-363538"/>
            <a:ext cx="10080625" cy="1260476"/>
          </a:xfrm>
        </p:spPr>
        <p:txBody>
          <a:bodyPr/>
          <a:lstStyle/>
          <a:p>
            <a:pPr eaLnBrk="1"/>
            <a:r>
              <a:rPr lang="en-US" sz="230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Promoter Content Analysis - Building the Data Set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0" y="1606550"/>
            <a:ext cx="9793288" cy="4760913"/>
          </a:xfrm>
        </p:spPr>
        <p:txBody>
          <a:bodyPr/>
          <a:lstStyle/>
          <a:p>
            <a:pPr algn="ctr" eaLnBrk="1">
              <a:buFont typeface="Arial" pitchFamily="-65" charset="0"/>
              <a:buNone/>
            </a:pPr>
            <a:r>
              <a:rPr lang="en-US" b="1" dirty="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Identification of top 50 genes co-expressed with each of the carotenoid biosynthetic related genes </a:t>
            </a:r>
            <a:r>
              <a:rPr lang="en-US" b="1" dirty="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[</a:t>
            </a:r>
            <a:r>
              <a:rPr lang="en-US" b="1" dirty="0" err="1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r</a:t>
            </a:r>
            <a:r>
              <a:rPr lang="en-US" b="1" dirty="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-value </a:t>
            </a:r>
            <a:r>
              <a:rPr lang="en-US" b="1" u="sng" dirty="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&gt;</a:t>
            </a:r>
            <a:r>
              <a:rPr lang="en-US" b="1" dirty="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0.85)</a:t>
            </a:r>
            <a:endParaRPr lang="en-US" b="1" dirty="0" smtClean="0">
              <a:solidFill>
                <a:srgbClr val="FFFFFF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  <a:p>
            <a:pPr algn="ctr" eaLnBrk="1">
              <a:buFont typeface="Arial" pitchFamily="-65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		</a:t>
            </a:r>
          </a:p>
          <a:p>
            <a:pPr algn="ctr" eaLnBrk="1">
              <a:buFont typeface="Arial" pitchFamily="-65" charset="0"/>
              <a:buNone/>
            </a:pPr>
            <a:endParaRPr lang="en-US" b="1" dirty="0" smtClean="0">
              <a:solidFill>
                <a:srgbClr val="FFFFFF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  <a:p>
            <a:pPr algn="ctr" eaLnBrk="1">
              <a:buFont typeface="Arial" pitchFamily="-65" charset="0"/>
              <a:buNone/>
            </a:pPr>
            <a:r>
              <a:rPr lang="en-US" b="1" dirty="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Extract promoter regions</a:t>
            </a:r>
            <a:endParaRPr lang="en-US" b="1" dirty="0" smtClean="0">
              <a:solidFill>
                <a:srgbClr val="FFFFFF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  <a:p>
            <a:pPr lvl="1" algn="ctr" eaLnBrk="1">
              <a:buFont typeface="StarSymbol" charset="0"/>
              <a:buNone/>
            </a:pPr>
            <a:endParaRPr lang="en-US" sz="1800" dirty="0" smtClean="0">
              <a:solidFill>
                <a:srgbClr val="FFFFFF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  <a:p>
            <a:pPr algn="ctr" eaLnBrk="1" hangingPunct="1">
              <a:buFont typeface="Arial" pitchFamily="-65" charset="0"/>
              <a:buNone/>
            </a:pPr>
            <a:endParaRPr lang="en-US" sz="1800" b="1" dirty="0" smtClean="0">
              <a:solidFill>
                <a:srgbClr val="FFFFFF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  <a:p>
            <a:pPr algn="ctr" eaLnBrk="1" hangingPunct="1">
              <a:buFont typeface="Arial" pitchFamily="-65" charset="0"/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Run in promoter content analysis </a:t>
            </a:r>
            <a:r>
              <a:rPr lang="en-US" sz="2400" b="1" dirty="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algorithm</a:t>
            </a:r>
          </a:p>
          <a:p>
            <a:pPr algn="ctr" eaLnBrk="1" hangingPunct="1">
              <a:buFont typeface="Arial" pitchFamily="-65" charset="0"/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(AMADEUS)</a:t>
            </a:r>
            <a:endParaRPr lang="en-US" sz="2400" b="1" dirty="0" smtClean="0">
              <a:solidFill>
                <a:srgbClr val="FFFFFF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</p:txBody>
      </p:sp>
      <p:sp>
        <p:nvSpPr>
          <p:cNvPr id="67589" name="Down Arrow 4"/>
          <p:cNvSpPr>
            <a:spLocks noChangeArrowheads="1"/>
          </p:cNvSpPr>
          <p:nvPr/>
        </p:nvSpPr>
        <p:spPr bwMode="auto">
          <a:xfrm>
            <a:off x="4683125" y="2409825"/>
            <a:ext cx="481013" cy="623888"/>
          </a:xfrm>
          <a:prstGeom prst="downArrow">
            <a:avLst>
              <a:gd name="adj1" fmla="val 50000"/>
              <a:gd name="adj2" fmla="val 50164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0" name="Down Arrow 6"/>
          <p:cNvSpPr>
            <a:spLocks noChangeArrowheads="1"/>
          </p:cNvSpPr>
          <p:nvPr/>
        </p:nvSpPr>
        <p:spPr bwMode="auto">
          <a:xfrm>
            <a:off x="4660814" y="3731265"/>
            <a:ext cx="482600" cy="622300"/>
          </a:xfrm>
          <a:prstGeom prst="downArrow">
            <a:avLst>
              <a:gd name="adj1" fmla="val 50000"/>
              <a:gd name="adj2" fmla="val 49872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1" name="TextBox 6"/>
          <p:cNvSpPr txBox="1">
            <a:spLocks noChangeArrowheads="1"/>
          </p:cNvSpPr>
          <p:nvPr/>
        </p:nvSpPr>
        <p:spPr bwMode="auto">
          <a:xfrm>
            <a:off x="0" y="0"/>
            <a:ext cx="2382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OrenTzfadia&gt;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8788" y="2120925"/>
            <a:ext cx="92170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57200">
              <a:lnSpc>
                <a:spcPct val="9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800" b="1" dirty="0" smtClean="0">
                <a:solidFill>
                  <a:srgbClr val="FFFFFF"/>
                </a:solidFill>
                <a:ea typeface="HG Mincho Light J" charset="0"/>
                <a:cs typeface="HG Mincho Light J" charset="0"/>
              </a:rPr>
              <a:t>Thank you!</a:t>
            </a:r>
            <a:endParaRPr lang="en-US" sz="2800" b="1" dirty="0">
              <a:solidFill>
                <a:srgbClr val="FFFFFF"/>
              </a:solidFill>
              <a:ea typeface="HG Mincho Light J" charset="0"/>
              <a:cs typeface="HG Mincho Light J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225550" y="-180975"/>
            <a:ext cx="8607425" cy="1260475"/>
          </a:xfrm>
        </p:spPr>
        <p:txBody>
          <a:bodyPr/>
          <a:lstStyle/>
          <a:p>
            <a:r>
              <a:rPr lang="en-US" sz="270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(finding more) Missing pieces of the puzzle</a:t>
            </a:r>
          </a:p>
        </p:txBody>
      </p:sp>
      <p:pic>
        <p:nvPicPr>
          <p:cNvPr id="6041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1252538"/>
            <a:ext cx="67659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7156450" y="7054850"/>
            <a:ext cx="3894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(Yu et al., 2010)</a:t>
            </a:r>
          </a:p>
        </p:txBody>
      </p:sp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0" y="268288"/>
            <a:ext cx="2382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OrenTzfadia&gt;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3"/>
          <p:cNvSpPr>
            <a:spLocks noChangeArrowheads="1"/>
          </p:cNvSpPr>
          <p:nvPr/>
        </p:nvSpPr>
        <p:spPr bwMode="auto">
          <a:xfrm>
            <a:off x="487363" y="7259638"/>
            <a:ext cx="9661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>
                <a:latin typeface="Comic Sans MS" pitchFamily="-65" charset="0"/>
              </a:rPr>
              <a:t>Arabidopsis co-expression tool (</a:t>
            </a:r>
            <a:r>
              <a:rPr lang="en-US" sz="1400" b="1">
                <a:latin typeface="Comic Sans MS" pitchFamily="-65" charset="0"/>
              </a:rPr>
              <a:t>ACT</a:t>
            </a:r>
            <a:r>
              <a:rPr lang="en-US" sz="1400">
                <a:latin typeface="Comic Sans MS" pitchFamily="-65" charset="0"/>
              </a:rPr>
              <a:t>) (</a:t>
            </a:r>
            <a:r>
              <a:rPr lang="en-US" sz="1400" u="sng">
                <a:latin typeface="Comic Sans MS" pitchFamily="-65" charset="0"/>
              </a:rPr>
              <a:t>http://www.arabidopsis.leeds.ac.uk/</a:t>
            </a:r>
            <a:r>
              <a:rPr lang="en-US" sz="1400">
                <a:latin typeface="Comic Sans MS" pitchFamily="-65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25" y="412718"/>
            <a:ext cx="10080625" cy="8002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300" dirty="0">
                <a:solidFill>
                  <a:srgbClr val="FFFFFF"/>
                </a:solidFill>
                <a:latin typeface="Comic Sans MS" pitchFamily="-65" charset="0"/>
              </a:rPr>
              <a:t>Correlated expression in Arabidopsis over </a:t>
            </a:r>
            <a:r>
              <a:rPr lang="he-IL" sz="2300" dirty="0">
                <a:solidFill>
                  <a:srgbClr val="FFFFFF"/>
                </a:solidFill>
                <a:latin typeface="Comic Sans MS" pitchFamily="-65" charset="0"/>
              </a:rPr>
              <a:t>3</a:t>
            </a:r>
            <a:r>
              <a:rPr lang="en-US" sz="2300" dirty="0">
                <a:solidFill>
                  <a:srgbClr val="FFFFFF"/>
                </a:solidFill>
                <a:latin typeface="Comic Sans MS" pitchFamily="-65" charset="0"/>
              </a:rPr>
              <a:t>00 microarray experiments suggests coordinate regulation  }</a:t>
            </a:r>
          </a:p>
        </p:txBody>
      </p:sp>
      <p:sp>
        <p:nvSpPr>
          <p:cNvPr id="56326" name="TextBox 18"/>
          <p:cNvSpPr txBox="1">
            <a:spLocks noChangeArrowheads="1"/>
          </p:cNvSpPr>
          <p:nvPr/>
        </p:nvSpPr>
        <p:spPr bwMode="auto">
          <a:xfrm>
            <a:off x="80963" y="7254875"/>
            <a:ext cx="2359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(Tzfadia &amp; Wurtzel, unpub.)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382838" y="1436688"/>
            <a:ext cx="5600700" cy="5599112"/>
            <a:chOff x="2286000" y="1473200"/>
            <a:chExt cx="5715000" cy="5080000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2286000" y="1473200"/>
              <a:ext cx="5715000" cy="5080000"/>
              <a:chOff x="2032000" y="889000"/>
              <a:chExt cx="5080000" cy="5080000"/>
            </a:xfrm>
          </p:grpSpPr>
          <p:pic>
            <p:nvPicPr>
              <p:cNvPr id="56332" name="Picture 8" descr="scatter plot draft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32000" y="889000"/>
                <a:ext cx="5080000" cy="50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333" name="TextBox 9"/>
              <p:cNvSpPr txBox="1">
                <a:spLocks noChangeArrowheads="1"/>
              </p:cNvSpPr>
              <p:nvPr/>
            </p:nvSpPr>
            <p:spPr bwMode="auto">
              <a:xfrm>
                <a:off x="2286000" y="908447"/>
                <a:ext cx="4648200" cy="55841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b="1"/>
                  <a:t>Carotenoid pathway genes show </a:t>
                </a:r>
              </a:p>
              <a:p>
                <a:pPr algn="ctr"/>
                <a:r>
                  <a:rPr lang="en-US" sz="2000" b="1"/>
                  <a:t>correlated expression</a:t>
                </a:r>
              </a:p>
            </p:txBody>
          </p:sp>
          <p:sp>
            <p:nvSpPr>
              <p:cNvPr id="56334" name="TextBox 10"/>
              <p:cNvSpPr txBox="1">
                <a:spLocks noChangeArrowheads="1"/>
              </p:cNvSpPr>
              <p:nvPr/>
            </p:nvSpPr>
            <p:spPr bwMode="auto">
              <a:xfrm rot="-5400000">
                <a:off x="1741557" y="3158688"/>
                <a:ext cx="1175266" cy="47460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800" b="1" i="1"/>
              </a:p>
            </p:txBody>
          </p:sp>
          <p:sp>
            <p:nvSpPr>
              <p:cNvPr id="56335" name="TextBox 11"/>
              <p:cNvSpPr txBox="1">
                <a:spLocks noChangeArrowheads="1"/>
              </p:cNvSpPr>
              <p:nvPr/>
            </p:nvSpPr>
            <p:spPr bwMode="auto">
              <a:xfrm>
                <a:off x="3962400" y="5334000"/>
                <a:ext cx="1175266" cy="47465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800" b="1" i="1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 rot="2215619">
                <a:off x="5698009" y="1426238"/>
                <a:ext cx="609081" cy="1277562"/>
              </a:xfrm>
              <a:prstGeom prst="ellipse">
                <a:avLst/>
              </a:prstGeom>
              <a:noFill/>
              <a:ln w="25400">
                <a:solidFill>
                  <a:srgbClr val="00E800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Times New Roman" pitchFamily="-108" charset="0"/>
                </a:endParaRPr>
              </a:p>
            </p:txBody>
          </p:sp>
          <p:sp>
            <p:nvSpPr>
              <p:cNvPr id="56337" name="TextBox 16"/>
              <p:cNvSpPr txBox="1">
                <a:spLocks noChangeArrowheads="1"/>
              </p:cNvSpPr>
              <p:nvPr/>
            </p:nvSpPr>
            <p:spPr bwMode="auto">
              <a:xfrm>
                <a:off x="5867399" y="1371601"/>
                <a:ext cx="550333" cy="307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i="1">
                    <a:solidFill>
                      <a:srgbClr val="000000"/>
                    </a:solidFill>
                  </a:rPr>
                  <a:t>P</a:t>
                </a:r>
                <a:r>
                  <a:rPr lang="en-US" sz="1600" b="1" i="1">
                    <a:solidFill>
                      <a:schemeClr val="bg1"/>
                    </a:solidFill>
                  </a:rPr>
                  <a:t>SY</a:t>
                </a:r>
              </a:p>
            </p:txBody>
          </p:sp>
          <p:sp>
            <p:nvSpPr>
              <p:cNvPr id="56338" name="TextBox 17"/>
              <p:cNvSpPr txBox="1">
                <a:spLocks noChangeArrowheads="1"/>
              </p:cNvSpPr>
              <p:nvPr/>
            </p:nvSpPr>
            <p:spPr bwMode="auto">
              <a:xfrm>
                <a:off x="6341532" y="1744246"/>
                <a:ext cx="550333" cy="307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i="1">
                    <a:solidFill>
                      <a:schemeClr val="bg1"/>
                    </a:solidFill>
                  </a:rPr>
                  <a:t>ZDS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086230" y="1523611"/>
              <a:ext cx="3505459" cy="6106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23716" y="1523611"/>
              <a:ext cx="3505459" cy="3053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6328" name="TextBox 16"/>
          <p:cNvSpPr txBox="1">
            <a:spLocks noChangeArrowheads="1"/>
          </p:cNvSpPr>
          <p:nvPr/>
        </p:nvSpPr>
        <p:spPr bwMode="auto">
          <a:xfrm>
            <a:off x="0" y="0"/>
            <a:ext cx="2382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OrenTzfadia&gt;_ {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seed3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3363"/>
            <a:ext cx="7231063" cy="709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7275513" y="193675"/>
            <a:ext cx="2581275" cy="7142163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buFont typeface="Arial" pitchFamily="-65" charset="0"/>
              <a:buNone/>
            </a:pPr>
            <a:endParaRPr lang="en-US" sz="1800" smtClean="0">
              <a:solidFill>
                <a:srgbClr val="FFFFFF"/>
              </a:solidFill>
            </a:endParaRPr>
          </a:p>
          <a:p>
            <a:r>
              <a:rPr lang="en-US" sz="1800" b="1" u="sng" smtClean="0">
                <a:solidFill>
                  <a:srgbClr val="FF0000"/>
                </a:solidFill>
              </a:rPr>
              <a:t>Carotenenoid terms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carotenoid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phytoene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neurosporene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lycopene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zeaxanthin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hopene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lutein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geranyl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farnesyl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squalene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spheroidene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spirilloxanthin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xanthin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bacteriochlorophillide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crtV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crtT</a:t>
            </a:r>
          </a:p>
          <a:p>
            <a:endParaRPr lang="en-US" sz="1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Content Placeholder 3" descr="axs-crup-candidates-BiNGO.tif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39775" y="3506788"/>
            <a:ext cx="8605838" cy="3773487"/>
          </a:xfrm>
        </p:spPr>
      </p:pic>
      <p:pic>
        <p:nvPicPr>
          <p:cNvPr id="62467" name="Picture 5" descr="mep-cbrg-axs-crup-candi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39713"/>
            <a:ext cx="352583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6" descr="rice-homolog-candid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1813" y="239713"/>
            <a:ext cx="3443287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7100888" y="6337300"/>
            <a:ext cx="2171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Nodes: 410 </a:t>
            </a:r>
          </a:p>
          <a:p>
            <a:r>
              <a:rPr lang="en-US" sz="180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Edges: 632</a:t>
            </a:r>
          </a:p>
        </p:txBody>
      </p:sp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0" y="0"/>
            <a:ext cx="2382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OrenTzfadia&gt;</a:t>
            </a:r>
          </a:p>
        </p:txBody>
      </p:sp>
      <p:pic>
        <p:nvPicPr>
          <p:cNvPr id="58372" name="Picture 5" descr="BinGO-fullAXS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4438" y="2003425"/>
            <a:ext cx="3249612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6" descr="metabolicProcessAXS.85BiNGO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38163"/>
            <a:ext cx="5591175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630363" y="-387350"/>
            <a:ext cx="8605838" cy="1260475"/>
          </a:xfrm>
        </p:spPr>
        <p:txBody>
          <a:bodyPr/>
          <a:lstStyle/>
          <a:p>
            <a:r>
              <a:rPr lang="en-US" sz="2200" smtClean="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EXPANDER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0" y="0"/>
            <a:ext cx="2382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OrenTzfadia&gt;</a:t>
            </a:r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477838"/>
            <a:ext cx="6646863" cy="708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7694613" y="7088188"/>
            <a:ext cx="3048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(Ulitsky </a:t>
            </a:r>
            <a:r>
              <a:rPr lang="en-US" sz="1800" i="1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et al</a:t>
            </a:r>
            <a:r>
              <a:rPr lang="en-US" sz="1800">
                <a:solidFill>
                  <a:srgbClr val="FFFFFF"/>
                </a:solidFill>
                <a:latin typeface="Comic Sans MS" pitchFamily="-65" charset="0"/>
                <a:ea typeface="Comic Sans MS" pitchFamily="-65" charset="0"/>
                <a:cs typeface="Comic Sans MS" pitchFamily="-65" charset="0"/>
              </a:rPr>
              <a:t>, 2010)</a:t>
            </a:r>
            <a:endParaRPr lang="en-US" sz="1800" i="1">
              <a:solidFill>
                <a:srgbClr val="FFFFFF"/>
              </a:solidFill>
              <a:latin typeface="Comic Sans MS" pitchFamily="-65" charset="0"/>
              <a:ea typeface="Comic Sans MS" pitchFamily="-65" charset="0"/>
              <a:cs typeface="Comic Sans MS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HG Mincho Light J"/>
        <a:cs typeface="HG Mincho Light J"/>
      </a:majorFont>
      <a:minorFont>
        <a:latin typeface="Times New Roman"/>
        <a:ea typeface="Gothic"/>
        <a:cs typeface="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7458</TotalTime>
  <Words>1023</Words>
  <PresentationFormat>Custom</PresentationFormat>
  <Paragraphs>178</Paragraphs>
  <Slides>31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 Presentation</vt:lpstr>
      <vt:lpstr>Slide 1</vt:lpstr>
      <vt:lpstr>Presentation Outline</vt:lpstr>
      <vt:lpstr>What are carotenoids?</vt:lpstr>
      <vt:lpstr>(finding more) Missing pieces of the puzzle</vt:lpstr>
      <vt:lpstr>Slide 5</vt:lpstr>
      <vt:lpstr>Slide 6</vt:lpstr>
      <vt:lpstr>Slide 7</vt:lpstr>
      <vt:lpstr>Slide 8</vt:lpstr>
      <vt:lpstr>EXPANDER</vt:lpstr>
      <vt:lpstr>Microarry experiments I collected (~ 100 exp.)</vt:lpstr>
      <vt:lpstr>EXPANDER Probe filtering</vt:lpstr>
      <vt:lpstr>Slide 12</vt:lpstr>
      <vt:lpstr>SAMBA</vt:lpstr>
      <vt:lpstr>TANGO</vt:lpstr>
      <vt:lpstr>‘HOT BICs’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Arabidopsis thaliana -&gt; Rice  project with Adi Maron-Katz</vt:lpstr>
      <vt:lpstr>Slide 28</vt:lpstr>
      <vt:lpstr>Slide 29</vt:lpstr>
      <vt:lpstr>Promoter Content Analysis - Building the Data Set</vt:lpstr>
      <vt:lpstr>Slide 31</vt:lpstr>
    </vt:vector>
  </TitlesOfParts>
  <Company>Penelope DeCarolis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Oren and Inbal Tzfadia</cp:lastModifiedBy>
  <cp:revision>633</cp:revision>
  <dcterms:created xsi:type="dcterms:W3CDTF">2010-11-23T11:49:29Z</dcterms:created>
  <dcterms:modified xsi:type="dcterms:W3CDTF">2010-11-23T18:09:57Z</dcterms:modified>
</cp:coreProperties>
</file>